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40233600" cy="30175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FA734B-F812-4F8A-8ADC-8E828B3F4E9B}" v="33" dt="2022-03-16T18:40:04.043"/>
    <p1510:client id="{BBCCECAA-3422-4FF9-ABBB-DD6E660939CF}" v="12" dt="2022-03-11T20:14:57.0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4660"/>
  </p:normalViewPr>
  <p:slideViewPr>
    <p:cSldViewPr snapToGrid="0">
      <p:cViewPr varScale="1">
        <p:scale>
          <a:sx n="24" d="100"/>
          <a:sy n="24" d="100"/>
        </p:scale>
        <p:origin x="2408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ra Wilson" userId="WO6+Fo6Y2S77EG8ySKpFeD0KGCVq6TVaa8AaHo3TeFg=" providerId="None" clId="Web-{BBCCECAA-3422-4FF9-ABBB-DD6E660939CF}"/>
    <pc:docChg chg="modSld">
      <pc:chgData name="Clara Wilson" userId="WO6+Fo6Y2S77EG8ySKpFeD0KGCVq6TVaa8AaHo3TeFg=" providerId="None" clId="Web-{BBCCECAA-3422-4FF9-ABBB-DD6E660939CF}" dt="2022-03-11T20:14:57.097" v="9" actId="1076"/>
      <pc:docMkLst>
        <pc:docMk/>
      </pc:docMkLst>
      <pc:sldChg chg="addSp modSp">
        <pc:chgData name="Clara Wilson" userId="WO6+Fo6Y2S77EG8ySKpFeD0KGCVq6TVaa8AaHo3TeFg=" providerId="None" clId="Web-{BBCCECAA-3422-4FF9-ABBB-DD6E660939CF}" dt="2022-03-11T20:14:57.097" v="9" actId="1076"/>
        <pc:sldMkLst>
          <pc:docMk/>
          <pc:sldMk cId="109857222" sldId="256"/>
        </pc:sldMkLst>
        <pc:picChg chg="add mod">
          <ac:chgData name="Clara Wilson" userId="WO6+Fo6Y2S77EG8ySKpFeD0KGCVq6TVaa8AaHo3TeFg=" providerId="None" clId="Web-{BBCCECAA-3422-4FF9-ABBB-DD6E660939CF}" dt="2022-03-11T20:14:52.394" v="7" actId="1076"/>
          <ac:picMkLst>
            <pc:docMk/>
            <pc:sldMk cId="109857222" sldId="256"/>
            <ac:picMk id="2" creationId="{8403E163-395E-4DD2-9E9B-C30B77545ED1}"/>
          </ac:picMkLst>
        </pc:picChg>
        <pc:picChg chg="add mod">
          <ac:chgData name="Clara Wilson" userId="WO6+Fo6Y2S77EG8ySKpFeD0KGCVq6TVaa8AaHo3TeFg=" providerId="None" clId="Web-{BBCCECAA-3422-4FF9-ABBB-DD6E660939CF}" dt="2022-03-11T20:14:57.097" v="9" actId="1076"/>
          <ac:picMkLst>
            <pc:docMk/>
            <pc:sldMk cId="109857222" sldId="256"/>
            <ac:picMk id="8" creationId="{2D74AE77-0C23-4094-A401-50CA791C825C}"/>
          </ac:picMkLst>
        </pc:picChg>
      </pc:sldChg>
    </pc:docChg>
  </pc:docChgLst>
  <pc:docChgLst>
    <pc:chgData name="Clara Wilson" userId="WO6+Fo6Y2S77EG8ySKpFeD0KGCVq6TVaa8AaHo3TeFg=" providerId="None" clId="Web-{6AFA734B-F812-4F8A-8ADC-8E828B3F4E9B}"/>
    <pc:docChg chg="modSld">
      <pc:chgData name="Clara Wilson" userId="WO6+Fo6Y2S77EG8ySKpFeD0KGCVq6TVaa8AaHo3TeFg=" providerId="None" clId="Web-{6AFA734B-F812-4F8A-8ADC-8E828B3F4E9B}" dt="2022-03-16T18:40:04.043" v="33" actId="14100"/>
      <pc:docMkLst>
        <pc:docMk/>
      </pc:docMkLst>
      <pc:sldChg chg="modSp">
        <pc:chgData name="Clara Wilson" userId="WO6+Fo6Y2S77EG8ySKpFeD0KGCVq6TVaa8AaHo3TeFg=" providerId="None" clId="Web-{6AFA734B-F812-4F8A-8ADC-8E828B3F4E9B}" dt="2022-03-16T18:40:04.043" v="33" actId="14100"/>
        <pc:sldMkLst>
          <pc:docMk/>
          <pc:sldMk cId="109857222" sldId="256"/>
        </pc:sldMkLst>
        <pc:spChg chg="mod">
          <ac:chgData name="Clara Wilson" userId="WO6+Fo6Y2S77EG8ySKpFeD0KGCVq6TVaa8AaHo3TeFg=" providerId="None" clId="Web-{6AFA734B-F812-4F8A-8ADC-8E828B3F4E9B}" dt="2022-03-16T18:40:04.043" v="33" actId="14100"/>
          <ac:spMkLst>
            <pc:docMk/>
            <pc:sldMk cId="109857222" sldId="256"/>
            <ac:spMk id="3" creationId="{00000000-0000-0000-0000-000000000000}"/>
          </ac:spMkLst>
        </pc:spChg>
        <pc:spChg chg="mod">
          <ac:chgData name="Clara Wilson" userId="WO6+Fo6Y2S77EG8ySKpFeD0KGCVq6TVaa8AaHo3TeFg=" providerId="None" clId="Web-{6AFA734B-F812-4F8A-8ADC-8E828B3F4E9B}" dt="2022-03-16T18:39:41.465" v="32" actId="1076"/>
          <ac:spMkLst>
            <pc:docMk/>
            <pc:sldMk cId="109857222" sldId="256"/>
            <ac:spMk id="11" creationId="{C87AC1EB-E14A-1544-9FAC-F957F6CD4E7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17520" y="4938397"/>
            <a:ext cx="34198560" cy="10505440"/>
          </a:xfrm>
        </p:spPr>
        <p:txBody>
          <a:bodyPr anchor="b"/>
          <a:lstStyle>
            <a:lvl1pPr algn="ctr">
              <a:defRPr sz="2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15848967"/>
            <a:ext cx="30175200" cy="7285353"/>
          </a:xfrm>
        </p:spPr>
        <p:txBody>
          <a:bodyPr/>
          <a:lstStyle>
            <a:lvl1pPr marL="0" indent="0" algn="ctr">
              <a:buNone/>
              <a:defRPr sz="10560"/>
            </a:lvl1pPr>
            <a:lvl2pPr marL="2011680" indent="0" algn="ctr">
              <a:buNone/>
              <a:defRPr sz="8800"/>
            </a:lvl2pPr>
            <a:lvl3pPr marL="4023360" indent="0" algn="ctr">
              <a:buNone/>
              <a:defRPr sz="7920"/>
            </a:lvl3pPr>
            <a:lvl4pPr marL="6035040" indent="0" algn="ctr">
              <a:buNone/>
              <a:defRPr sz="7040"/>
            </a:lvl4pPr>
            <a:lvl5pPr marL="8046720" indent="0" algn="ctr">
              <a:buNone/>
              <a:defRPr sz="7040"/>
            </a:lvl5pPr>
            <a:lvl6pPr marL="10058400" indent="0" algn="ctr">
              <a:buNone/>
              <a:defRPr sz="7040"/>
            </a:lvl6pPr>
            <a:lvl7pPr marL="12070080" indent="0" algn="ctr">
              <a:buNone/>
              <a:defRPr sz="7040"/>
            </a:lvl7pPr>
            <a:lvl8pPr marL="14081760" indent="0" algn="ctr">
              <a:buNone/>
              <a:defRPr sz="7040"/>
            </a:lvl8pPr>
            <a:lvl9pPr marL="16093440" indent="0" algn="ctr">
              <a:buNone/>
              <a:defRPr sz="70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781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68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792172" y="1606550"/>
            <a:ext cx="8675370" cy="255720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66062" y="1606550"/>
            <a:ext cx="25523190" cy="255720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972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417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107" y="7522854"/>
            <a:ext cx="34701480" cy="12552043"/>
          </a:xfrm>
        </p:spPr>
        <p:txBody>
          <a:bodyPr anchor="b"/>
          <a:lstStyle>
            <a:lvl1pPr>
              <a:defRPr sz="2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5107" y="20193644"/>
            <a:ext cx="34701480" cy="6600823"/>
          </a:xfrm>
        </p:spPr>
        <p:txBody>
          <a:bodyPr/>
          <a:lstStyle>
            <a:lvl1pPr marL="0" indent="0">
              <a:buNone/>
              <a:defRPr sz="10560">
                <a:solidFill>
                  <a:schemeClr val="tx1"/>
                </a:solidFill>
              </a:defRPr>
            </a:lvl1pPr>
            <a:lvl2pPr marL="2011680" indent="0">
              <a:buNone/>
              <a:defRPr sz="8800">
                <a:solidFill>
                  <a:schemeClr val="tx1">
                    <a:tint val="75000"/>
                  </a:schemeClr>
                </a:solidFill>
              </a:defRPr>
            </a:lvl2pPr>
            <a:lvl3pPr marL="4023360" indent="0">
              <a:buNone/>
              <a:defRPr sz="7920">
                <a:solidFill>
                  <a:schemeClr val="tx1">
                    <a:tint val="75000"/>
                  </a:schemeClr>
                </a:solidFill>
              </a:defRPr>
            </a:lvl3pPr>
            <a:lvl4pPr marL="603504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4pPr>
            <a:lvl5pPr marL="804672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5pPr>
            <a:lvl6pPr marL="1005840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6pPr>
            <a:lvl7pPr marL="1207008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7pPr>
            <a:lvl8pPr marL="1408176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8pPr>
            <a:lvl9pPr marL="1609344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121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66060" y="8032750"/>
            <a:ext cx="17099280" cy="19145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368260" y="8032750"/>
            <a:ext cx="17099280" cy="19145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984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0" y="1606557"/>
            <a:ext cx="34701480" cy="58324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1305" y="7397117"/>
            <a:ext cx="17020696" cy="3625213"/>
          </a:xfrm>
        </p:spPr>
        <p:txBody>
          <a:bodyPr anchor="b"/>
          <a:lstStyle>
            <a:lvl1pPr marL="0" indent="0">
              <a:buNone/>
              <a:defRPr sz="10560" b="1"/>
            </a:lvl1pPr>
            <a:lvl2pPr marL="2011680" indent="0">
              <a:buNone/>
              <a:defRPr sz="8800" b="1"/>
            </a:lvl2pPr>
            <a:lvl3pPr marL="4023360" indent="0">
              <a:buNone/>
              <a:defRPr sz="7920" b="1"/>
            </a:lvl3pPr>
            <a:lvl4pPr marL="6035040" indent="0">
              <a:buNone/>
              <a:defRPr sz="7040" b="1"/>
            </a:lvl4pPr>
            <a:lvl5pPr marL="8046720" indent="0">
              <a:buNone/>
              <a:defRPr sz="7040" b="1"/>
            </a:lvl5pPr>
            <a:lvl6pPr marL="10058400" indent="0">
              <a:buNone/>
              <a:defRPr sz="7040" b="1"/>
            </a:lvl6pPr>
            <a:lvl7pPr marL="12070080" indent="0">
              <a:buNone/>
              <a:defRPr sz="7040" b="1"/>
            </a:lvl7pPr>
            <a:lvl8pPr marL="14081760" indent="0">
              <a:buNone/>
              <a:defRPr sz="7040" b="1"/>
            </a:lvl8pPr>
            <a:lvl9pPr marL="16093440" indent="0">
              <a:buNone/>
              <a:defRPr sz="70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1305" y="11022330"/>
            <a:ext cx="17020696" cy="16212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368262" y="7397117"/>
            <a:ext cx="17104520" cy="3625213"/>
          </a:xfrm>
        </p:spPr>
        <p:txBody>
          <a:bodyPr anchor="b"/>
          <a:lstStyle>
            <a:lvl1pPr marL="0" indent="0">
              <a:buNone/>
              <a:defRPr sz="10560" b="1"/>
            </a:lvl1pPr>
            <a:lvl2pPr marL="2011680" indent="0">
              <a:buNone/>
              <a:defRPr sz="8800" b="1"/>
            </a:lvl2pPr>
            <a:lvl3pPr marL="4023360" indent="0">
              <a:buNone/>
              <a:defRPr sz="7920" b="1"/>
            </a:lvl3pPr>
            <a:lvl4pPr marL="6035040" indent="0">
              <a:buNone/>
              <a:defRPr sz="7040" b="1"/>
            </a:lvl4pPr>
            <a:lvl5pPr marL="8046720" indent="0">
              <a:buNone/>
              <a:defRPr sz="7040" b="1"/>
            </a:lvl5pPr>
            <a:lvl6pPr marL="10058400" indent="0">
              <a:buNone/>
              <a:defRPr sz="7040" b="1"/>
            </a:lvl6pPr>
            <a:lvl7pPr marL="12070080" indent="0">
              <a:buNone/>
              <a:defRPr sz="7040" b="1"/>
            </a:lvl7pPr>
            <a:lvl8pPr marL="14081760" indent="0">
              <a:buNone/>
              <a:defRPr sz="7040" b="1"/>
            </a:lvl8pPr>
            <a:lvl9pPr marL="16093440" indent="0">
              <a:buNone/>
              <a:defRPr sz="70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368262" y="11022330"/>
            <a:ext cx="17104520" cy="16212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368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40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959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1" y="2011680"/>
            <a:ext cx="12976383" cy="7040880"/>
          </a:xfrm>
        </p:spPr>
        <p:txBody>
          <a:bodyPr anchor="b"/>
          <a:lstStyle>
            <a:lvl1pPr>
              <a:defRPr sz="140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04520" y="4344677"/>
            <a:ext cx="20368260" cy="21443950"/>
          </a:xfrm>
        </p:spPr>
        <p:txBody>
          <a:bodyPr/>
          <a:lstStyle>
            <a:lvl1pPr>
              <a:defRPr sz="14080"/>
            </a:lvl1pPr>
            <a:lvl2pPr>
              <a:defRPr sz="12320"/>
            </a:lvl2pPr>
            <a:lvl3pPr>
              <a:defRPr sz="10560"/>
            </a:lvl3pPr>
            <a:lvl4pPr>
              <a:defRPr sz="8800"/>
            </a:lvl4pPr>
            <a:lvl5pPr>
              <a:defRPr sz="8800"/>
            </a:lvl5pPr>
            <a:lvl6pPr>
              <a:defRPr sz="8800"/>
            </a:lvl6pPr>
            <a:lvl7pPr>
              <a:defRPr sz="8800"/>
            </a:lvl7pPr>
            <a:lvl8pPr>
              <a:defRPr sz="8800"/>
            </a:lvl8pPr>
            <a:lvl9pPr>
              <a:defRPr sz="8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71301" y="9052560"/>
            <a:ext cx="12976383" cy="16770987"/>
          </a:xfrm>
        </p:spPr>
        <p:txBody>
          <a:bodyPr/>
          <a:lstStyle>
            <a:lvl1pPr marL="0" indent="0">
              <a:buNone/>
              <a:defRPr sz="7040"/>
            </a:lvl1pPr>
            <a:lvl2pPr marL="2011680" indent="0">
              <a:buNone/>
              <a:defRPr sz="6160"/>
            </a:lvl2pPr>
            <a:lvl3pPr marL="4023360" indent="0">
              <a:buNone/>
              <a:defRPr sz="5280"/>
            </a:lvl3pPr>
            <a:lvl4pPr marL="6035040" indent="0">
              <a:buNone/>
              <a:defRPr sz="4400"/>
            </a:lvl4pPr>
            <a:lvl5pPr marL="8046720" indent="0">
              <a:buNone/>
              <a:defRPr sz="4400"/>
            </a:lvl5pPr>
            <a:lvl6pPr marL="10058400" indent="0">
              <a:buNone/>
              <a:defRPr sz="4400"/>
            </a:lvl6pPr>
            <a:lvl7pPr marL="12070080" indent="0">
              <a:buNone/>
              <a:defRPr sz="4400"/>
            </a:lvl7pPr>
            <a:lvl8pPr marL="14081760" indent="0">
              <a:buNone/>
              <a:defRPr sz="4400"/>
            </a:lvl8pPr>
            <a:lvl9pPr marL="16093440" indent="0">
              <a:buNone/>
              <a:defRPr sz="4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506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1" y="2011680"/>
            <a:ext cx="12976383" cy="7040880"/>
          </a:xfrm>
        </p:spPr>
        <p:txBody>
          <a:bodyPr anchor="b"/>
          <a:lstStyle>
            <a:lvl1pPr>
              <a:defRPr sz="140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04520" y="4344677"/>
            <a:ext cx="20368260" cy="21443950"/>
          </a:xfrm>
        </p:spPr>
        <p:txBody>
          <a:bodyPr anchor="t"/>
          <a:lstStyle>
            <a:lvl1pPr marL="0" indent="0">
              <a:buNone/>
              <a:defRPr sz="14080"/>
            </a:lvl1pPr>
            <a:lvl2pPr marL="2011680" indent="0">
              <a:buNone/>
              <a:defRPr sz="12320"/>
            </a:lvl2pPr>
            <a:lvl3pPr marL="4023360" indent="0">
              <a:buNone/>
              <a:defRPr sz="10560"/>
            </a:lvl3pPr>
            <a:lvl4pPr marL="6035040" indent="0">
              <a:buNone/>
              <a:defRPr sz="8800"/>
            </a:lvl4pPr>
            <a:lvl5pPr marL="8046720" indent="0">
              <a:buNone/>
              <a:defRPr sz="8800"/>
            </a:lvl5pPr>
            <a:lvl6pPr marL="10058400" indent="0">
              <a:buNone/>
              <a:defRPr sz="8800"/>
            </a:lvl6pPr>
            <a:lvl7pPr marL="12070080" indent="0">
              <a:buNone/>
              <a:defRPr sz="8800"/>
            </a:lvl7pPr>
            <a:lvl8pPr marL="14081760" indent="0">
              <a:buNone/>
              <a:defRPr sz="8800"/>
            </a:lvl8pPr>
            <a:lvl9pPr marL="16093440" indent="0">
              <a:buNone/>
              <a:defRPr sz="8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71301" y="9052560"/>
            <a:ext cx="12976383" cy="16770987"/>
          </a:xfrm>
        </p:spPr>
        <p:txBody>
          <a:bodyPr/>
          <a:lstStyle>
            <a:lvl1pPr marL="0" indent="0">
              <a:buNone/>
              <a:defRPr sz="7040"/>
            </a:lvl1pPr>
            <a:lvl2pPr marL="2011680" indent="0">
              <a:buNone/>
              <a:defRPr sz="6160"/>
            </a:lvl2pPr>
            <a:lvl3pPr marL="4023360" indent="0">
              <a:buNone/>
              <a:defRPr sz="5280"/>
            </a:lvl3pPr>
            <a:lvl4pPr marL="6035040" indent="0">
              <a:buNone/>
              <a:defRPr sz="4400"/>
            </a:lvl4pPr>
            <a:lvl5pPr marL="8046720" indent="0">
              <a:buNone/>
              <a:defRPr sz="4400"/>
            </a:lvl5pPr>
            <a:lvl6pPr marL="10058400" indent="0">
              <a:buNone/>
              <a:defRPr sz="4400"/>
            </a:lvl6pPr>
            <a:lvl7pPr marL="12070080" indent="0">
              <a:buNone/>
              <a:defRPr sz="4400"/>
            </a:lvl7pPr>
            <a:lvl8pPr marL="14081760" indent="0">
              <a:buNone/>
              <a:defRPr sz="4400"/>
            </a:lvl8pPr>
            <a:lvl9pPr marL="16093440" indent="0">
              <a:buNone/>
              <a:defRPr sz="4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682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6060" y="1606557"/>
            <a:ext cx="34701480" cy="5832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6060" y="8032750"/>
            <a:ext cx="34701480" cy="19145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6060" y="27967947"/>
            <a:ext cx="9052560" cy="1606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3/22/22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327380" y="27967947"/>
            <a:ext cx="13578840" cy="1606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414980" y="27967947"/>
            <a:ext cx="9052560" cy="1606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85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023360" rtl="0" eaLnBrk="1" latinLnBrk="0" hangingPunct="1">
        <a:lnSpc>
          <a:spcPct val="90000"/>
        </a:lnSpc>
        <a:spcBef>
          <a:spcPct val="0"/>
        </a:spcBef>
        <a:buNone/>
        <a:defRPr sz="193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5840" indent="-1005840" algn="l" defTabSz="4023360" rtl="0" eaLnBrk="1" latinLnBrk="0" hangingPunct="1">
        <a:lnSpc>
          <a:spcPct val="90000"/>
        </a:lnSpc>
        <a:spcBef>
          <a:spcPts val="4400"/>
        </a:spcBef>
        <a:buFont typeface="Arial" panose="020B0604020202020204" pitchFamily="34" charset="0"/>
        <a:buChar char="•"/>
        <a:defRPr sz="12320" kern="1200">
          <a:solidFill>
            <a:schemeClr val="tx1"/>
          </a:solidFill>
          <a:latin typeface="+mn-lt"/>
          <a:ea typeface="+mn-ea"/>
          <a:cs typeface="+mn-cs"/>
        </a:defRPr>
      </a:lvl1pPr>
      <a:lvl2pPr marL="301752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10560" kern="1200">
          <a:solidFill>
            <a:schemeClr val="tx1"/>
          </a:solidFill>
          <a:latin typeface="+mn-lt"/>
          <a:ea typeface="+mn-ea"/>
          <a:cs typeface="+mn-cs"/>
        </a:defRPr>
      </a:lvl2pPr>
      <a:lvl3pPr marL="502920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3pPr>
      <a:lvl4pPr marL="704088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4pPr>
      <a:lvl5pPr marL="905256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5pPr>
      <a:lvl6pPr marL="1106424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6pPr>
      <a:lvl7pPr marL="1307592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7pPr>
      <a:lvl8pPr marL="1508760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8pPr>
      <a:lvl9pPr marL="1709928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1pPr>
      <a:lvl2pPr marL="201168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3pPr>
      <a:lvl4pPr marL="603504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4pPr>
      <a:lvl5pPr marL="804672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6pPr>
      <a:lvl7pPr marL="1207008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7pPr>
      <a:lvl8pPr marL="1408176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8pPr>
      <a:lvl9pPr marL="1609344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Graphical user interface, chart, application, line chart&#10;&#10;Description automatically generated">
            <a:extLst>
              <a:ext uri="{FF2B5EF4-FFF2-40B4-BE49-F238E27FC236}">
                <a16:creationId xmlns:a16="http://schemas.microsoft.com/office/drawing/2014/main" id="{FA233B57-E64C-754E-9406-91B090F9A3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5471" y="5909528"/>
            <a:ext cx="15774342" cy="11477132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9247" y="5898026"/>
            <a:ext cx="8861610" cy="2474258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US" sz="6000" u="sng" dirty="0"/>
              <a:t>Question </a:t>
            </a:r>
          </a:p>
          <a:p>
            <a:pPr marL="857250" indent="-857250" algn="l">
              <a:lnSpc>
                <a:spcPct val="100000"/>
              </a:lnSpc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sz="4400" dirty="0"/>
              <a:t>Does the gender of the party chair affect the perceived support of the male and female candidates?</a:t>
            </a:r>
            <a:endParaRPr lang="en-US" sz="4400" dirty="0">
              <a:cs typeface="Calibri"/>
            </a:endParaRPr>
          </a:p>
          <a:p>
            <a:pPr algn="l"/>
            <a:r>
              <a:rPr lang="en-US" sz="6000" u="sng" dirty="0"/>
              <a:t>Background</a:t>
            </a:r>
          </a:p>
          <a:p>
            <a:pPr marL="857250" indent="-857250" algn="l">
              <a:lnSpc>
                <a:spcPct val="100000"/>
              </a:lnSpc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sz="4400" dirty="0"/>
              <a:t>Past work finds that female respondents feel female candidate will receive less support from party chairs than male candidates. </a:t>
            </a:r>
          </a:p>
          <a:p>
            <a:pPr marL="857250" indent="-857250" algn="l">
              <a:lnSpc>
                <a:spcPct val="100000"/>
              </a:lnSpc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sz="4400" dirty="0"/>
              <a:t>This work does not account for the gender of the party chair. </a:t>
            </a:r>
          </a:p>
          <a:p>
            <a:pPr algn="l">
              <a:lnSpc>
                <a:spcPct val="100000"/>
              </a:lnSpc>
              <a:spcBef>
                <a:spcPts val="1400"/>
              </a:spcBef>
            </a:pPr>
            <a:r>
              <a:rPr lang="en-US" sz="6000" u="sng" dirty="0"/>
              <a:t>Hypotheses </a:t>
            </a:r>
            <a:endParaRPr lang="en-US" sz="6000" dirty="0"/>
          </a:p>
          <a:p>
            <a:pPr marL="857250" indent="-857250" algn="l">
              <a:lnSpc>
                <a:spcPct val="100000"/>
              </a:lnSpc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sz="4400" dirty="0"/>
              <a:t>Support given to a candidate will correlate with the gender of the party chair. </a:t>
            </a:r>
          </a:p>
          <a:p>
            <a:pPr marL="857250" indent="-857250" algn="l">
              <a:lnSpc>
                <a:spcPct val="100000"/>
              </a:lnSpc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sz="4400" dirty="0"/>
              <a:t>Men and women with no experience will receive differing levels of perceived support</a:t>
            </a:r>
            <a:endParaRPr lang="en-US" sz="4400" dirty="0">
              <a:cs typeface="Calibri"/>
            </a:endParaRPr>
          </a:p>
          <a:p>
            <a:pPr marL="857250" indent="-857250" algn="l">
              <a:lnSpc>
                <a:spcPct val="100000"/>
              </a:lnSpc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sz="4400" dirty="0"/>
              <a:t>Sexism scores will be correlated with perceived support </a:t>
            </a:r>
            <a:endParaRPr lang="en-US" sz="4400" dirty="0">
              <a:cs typeface="Calibri"/>
            </a:endParaRPr>
          </a:p>
          <a:p>
            <a:pPr algn="l"/>
            <a:r>
              <a:rPr lang="en-US" sz="6000" u="sng" dirty="0"/>
              <a:t>Methodology</a:t>
            </a:r>
          </a:p>
          <a:p>
            <a:pPr marL="857250" indent="-857250" algn="l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4400" dirty="0"/>
              <a:t> A survey of 2,447 politically active Utah voters  (2,082 Republicans, 152 Democrats,  213 independents)</a:t>
            </a:r>
          </a:p>
          <a:p>
            <a:pPr marL="857250" indent="-857250" algn="l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4400" dirty="0"/>
              <a:t>Designed an experimental survey to vary the gender of the party chair and candidate. </a:t>
            </a:r>
          </a:p>
          <a:p>
            <a:pPr marL="857250" indent="-857250" algn="l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4400" dirty="0"/>
              <a:t>Used factor analysis to create support index for our dependent variable</a:t>
            </a:r>
          </a:p>
          <a:p>
            <a:pPr algn="l">
              <a:spcBef>
                <a:spcPts val="800"/>
              </a:spcBef>
            </a:pPr>
            <a:endParaRPr lang="en-US" sz="4400" dirty="0"/>
          </a:p>
          <a:p>
            <a:pPr marL="857250" indent="-857250" algn="l">
              <a:spcBef>
                <a:spcPts val="800"/>
              </a:spcBef>
              <a:buFont typeface="Arial" panose="020B0604020202020204" pitchFamily="34" charset="0"/>
              <a:buChar char="•"/>
            </a:pPr>
            <a:endParaRPr lang="en-US" sz="4400" dirty="0">
              <a:cs typeface="Calibri"/>
            </a:endParaRPr>
          </a:p>
          <a:p>
            <a:pPr marL="857250" indent="-857250" algn="l">
              <a:spcBef>
                <a:spcPts val="800"/>
              </a:spcBef>
              <a:buFont typeface="Arial" panose="020B0604020202020204" pitchFamily="34" charset="0"/>
              <a:buChar char="•"/>
            </a:pPr>
            <a:endParaRPr lang="en-US" sz="4400" dirty="0">
              <a:cs typeface="Calibri"/>
            </a:endParaRPr>
          </a:p>
          <a:p>
            <a:pPr marL="857250" indent="-857250" algn="l">
              <a:spcBef>
                <a:spcPts val="800"/>
              </a:spcBef>
              <a:buFont typeface="Arial" panose="020B0604020202020204" pitchFamily="34" charset="0"/>
              <a:buChar char="•"/>
            </a:pPr>
            <a:endParaRPr lang="en-US" sz="6000" dirty="0"/>
          </a:p>
          <a:p>
            <a:pPr marL="857250" indent="-857250" algn="l">
              <a:spcBef>
                <a:spcPts val="800"/>
              </a:spcBef>
              <a:buChar char="•"/>
            </a:pPr>
            <a:endParaRPr lang="en-US" sz="6000" dirty="0">
              <a:cs typeface="Calibri" panose="020F0502020204030204"/>
            </a:endParaRPr>
          </a:p>
          <a:p>
            <a:pPr algn="l"/>
            <a:endParaRPr lang="en-US" sz="6000" dirty="0">
              <a:cs typeface="Calibri" panose="020F0502020204030204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823E3DA-D9C0-6743-9312-56221FD6461F}"/>
              </a:ext>
            </a:extLst>
          </p:cNvPr>
          <p:cNvSpPr/>
          <p:nvPr/>
        </p:nvSpPr>
        <p:spPr>
          <a:xfrm>
            <a:off x="0" y="0"/>
            <a:ext cx="40233600" cy="543261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544512-C4C9-5F40-9006-1C1798851CFE}"/>
              </a:ext>
            </a:extLst>
          </p:cNvPr>
          <p:cNvSpPr txBox="1"/>
          <p:nvPr/>
        </p:nvSpPr>
        <p:spPr>
          <a:xfrm>
            <a:off x="9560857" y="465414"/>
            <a:ext cx="211118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Gendered Recruitment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8A3843-B57D-A74C-863A-DAE33455E45F}"/>
              </a:ext>
            </a:extLst>
          </p:cNvPr>
          <p:cNvSpPr txBox="1"/>
          <p:nvPr/>
        </p:nvSpPr>
        <p:spPr>
          <a:xfrm>
            <a:off x="12263717" y="3327736"/>
            <a:ext cx="157061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Clara Cullen, Jessica Dofelmire, Hannah Forsyth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58FF6C6-5374-4247-914C-128D00FF8EC6}"/>
              </a:ext>
            </a:extLst>
          </p:cNvPr>
          <p:cNvSpPr txBox="1">
            <a:spLocks/>
          </p:cNvSpPr>
          <p:nvPr/>
        </p:nvSpPr>
        <p:spPr>
          <a:xfrm>
            <a:off x="25145525" y="16827833"/>
            <a:ext cx="14469786" cy="125854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6000" u="sng" dirty="0"/>
              <a:t>Results</a:t>
            </a:r>
            <a:endParaRPr lang="en-US" sz="6000" dirty="0"/>
          </a:p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en-US" sz="4400" dirty="0"/>
              <a:t>Low coefficients, basically no statistically significant results</a:t>
            </a:r>
          </a:p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en-US" sz="4400" dirty="0"/>
              <a:t>Results indicate that the gender of the party chair does not impact the perceived support for candidates, regardless of the candidate’s gender </a:t>
            </a:r>
          </a:p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en-US" sz="4400" dirty="0"/>
              <a:t>As benevolent sexism scores increase perceived support for female candidates decrease and for male candidates they increase.</a:t>
            </a:r>
          </a:p>
          <a:p>
            <a:pPr algn="l"/>
            <a:r>
              <a:rPr lang="en-US" sz="6000" u="sng" dirty="0"/>
              <a:t>Discussion</a:t>
            </a:r>
          </a:p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en-US" sz="4400" dirty="0"/>
              <a:t>We suspect that participants knew they were being tested about their thoughts on gender.</a:t>
            </a:r>
          </a:p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en-US" sz="4400" dirty="0"/>
              <a:t>Future research could readminister the experiment in a broader survey, so respondents are not primed to focus on gender.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17A8C2-C33A-4387-A66C-C120767BD0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32" t="4394" r="10488" b="3284"/>
          <a:stretch/>
        </p:blipFill>
        <p:spPr>
          <a:xfrm>
            <a:off x="37299665" y="476915"/>
            <a:ext cx="2432187" cy="475878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87AC1EB-E14A-1544-9FAC-F957F6CD4E7A}"/>
              </a:ext>
            </a:extLst>
          </p:cNvPr>
          <p:cNvSpPr txBox="1"/>
          <p:nvPr/>
        </p:nvSpPr>
        <p:spPr>
          <a:xfrm>
            <a:off x="9904136" y="6678601"/>
            <a:ext cx="14424212" cy="13896112"/>
          </a:xfrm>
          <a:prstGeom prst="rect">
            <a:avLst/>
          </a:prstGeom>
          <a:solidFill>
            <a:schemeClr val="bg1">
              <a:lumMod val="50000"/>
              <a:alpha val="9000"/>
            </a:schemeClr>
          </a:solidFill>
          <a:ln>
            <a:solidFill>
              <a:schemeClr val="tx1"/>
            </a:solidFill>
          </a:ln>
        </p:spPr>
        <p:txBody>
          <a:bodyPr wrap="square" lIns="548640" rIns="91440" bIns="0">
            <a:spAutoFit/>
          </a:bodyPr>
          <a:lstStyle/>
          <a:p>
            <a:pPr algn="l"/>
            <a:r>
              <a:rPr lang="en-US" sz="3600" b="0" i="0" u="none" strike="noStrike" dirty="0">
                <a:solidFill>
                  <a:srgbClr val="32363A"/>
                </a:solidFill>
                <a:effectLst/>
                <a:latin typeface="72"/>
              </a:rPr>
              <a:t>Imagine </a:t>
            </a:r>
            <a:r>
              <a:rPr lang="en-US" sz="3600" b="1" i="0" u="none" strike="noStrike" dirty="0">
                <a:solidFill>
                  <a:srgbClr val="32363A"/>
                </a:solidFill>
                <a:effectLst/>
                <a:latin typeface="72"/>
              </a:rPr>
              <a:t>[Mary/Paul] </a:t>
            </a:r>
            <a:r>
              <a:rPr lang="en-US" sz="3600" b="0" i="0" u="none" strike="noStrike" dirty="0">
                <a:solidFill>
                  <a:srgbClr val="32363A"/>
                </a:solidFill>
                <a:effectLst/>
                <a:latin typeface="72"/>
              </a:rPr>
              <a:t>Thompson, your party's state party chair, was evaluating whether to recruit the following individual to run for a state legislative seat:             </a:t>
            </a:r>
          </a:p>
          <a:p>
            <a:pPr algn="l"/>
            <a:r>
              <a:rPr lang="en-US" sz="3600" b="0" i="0" u="none" strike="noStrike" dirty="0">
                <a:solidFill>
                  <a:srgbClr val="32363A"/>
                </a:solidFill>
                <a:effectLst/>
                <a:latin typeface="72"/>
              </a:rPr>
              <a:t>Name: </a:t>
            </a:r>
            <a:r>
              <a:rPr lang="en-US" sz="3600" b="1" dirty="0">
                <a:solidFill>
                  <a:srgbClr val="32363A"/>
                </a:solidFill>
                <a:latin typeface="72"/>
              </a:rPr>
              <a:t>[Jane/John]</a:t>
            </a:r>
            <a:r>
              <a:rPr lang="en-US" sz="3600" dirty="0">
                <a:solidFill>
                  <a:srgbClr val="32363A"/>
                </a:solidFill>
                <a:latin typeface="72"/>
              </a:rPr>
              <a:t> </a:t>
            </a:r>
            <a:r>
              <a:rPr lang="en-US" sz="3600" b="0" i="0" u="none" strike="noStrike" dirty="0">
                <a:solidFill>
                  <a:srgbClr val="32363A"/>
                </a:solidFill>
                <a:effectLst/>
                <a:latin typeface="72"/>
              </a:rPr>
              <a:t>Wilson </a:t>
            </a:r>
          </a:p>
          <a:p>
            <a:pPr algn="l"/>
            <a:r>
              <a:rPr lang="en-US" sz="3600" b="0" i="0" u="none" strike="noStrike" dirty="0">
                <a:solidFill>
                  <a:srgbClr val="32363A"/>
                </a:solidFill>
                <a:effectLst/>
                <a:latin typeface="72"/>
              </a:rPr>
              <a:t>Age:  44            </a:t>
            </a:r>
          </a:p>
          <a:p>
            <a:pPr algn="l"/>
            <a:r>
              <a:rPr lang="en-US" sz="3600" b="0" i="0" u="none" strike="noStrike" dirty="0">
                <a:solidFill>
                  <a:srgbClr val="32363A"/>
                </a:solidFill>
                <a:effectLst/>
                <a:latin typeface="72"/>
              </a:rPr>
              <a:t>Family Situation: Married for 15 years; 2 kids        </a:t>
            </a:r>
          </a:p>
          <a:p>
            <a:pPr algn="l"/>
            <a:r>
              <a:rPr lang="en-US" sz="3600" b="0" i="0" u="none" strike="noStrike" dirty="0">
                <a:solidFill>
                  <a:srgbClr val="32363A"/>
                </a:solidFill>
                <a:effectLst/>
                <a:latin typeface="72"/>
              </a:rPr>
              <a:t>Professional Background: Real Estate Agent             </a:t>
            </a:r>
          </a:p>
          <a:p>
            <a:pPr algn="l"/>
            <a:r>
              <a:rPr lang="en-US" sz="3600" b="0" i="0" u="none" strike="noStrike" dirty="0">
                <a:solidFill>
                  <a:srgbClr val="32363A"/>
                </a:solidFill>
                <a:effectLst/>
                <a:latin typeface="72"/>
              </a:rPr>
              <a:t>Political Experience: </a:t>
            </a:r>
            <a:r>
              <a:rPr lang="en-US" sz="3600" b="1" dirty="0">
                <a:solidFill>
                  <a:srgbClr val="32363A"/>
                </a:solidFill>
                <a:latin typeface="72"/>
              </a:rPr>
              <a:t>[None/ 4 years as county party chair]</a:t>
            </a:r>
            <a:endParaRPr lang="en-US" sz="3600" b="1" i="0" u="none" strike="noStrike" dirty="0">
              <a:solidFill>
                <a:srgbClr val="32363A"/>
              </a:solidFill>
              <a:effectLst/>
              <a:latin typeface="72"/>
            </a:endParaRPr>
          </a:p>
          <a:p>
            <a:pPr algn="l"/>
            <a:r>
              <a:rPr lang="en-US" sz="3600" b="0" i="0" u="none" strike="noStrike" dirty="0">
                <a:solidFill>
                  <a:srgbClr val="32363A"/>
                </a:solidFill>
                <a:effectLst/>
                <a:latin typeface="72"/>
              </a:rPr>
              <a:t> </a:t>
            </a:r>
          </a:p>
          <a:p>
            <a:pPr algn="l"/>
            <a:r>
              <a:rPr lang="en-US" sz="3600" b="0" i="0" u="none" strike="noStrike" dirty="0">
                <a:solidFill>
                  <a:srgbClr val="32363A"/>
                </a:solidFill>
                <a:effectLst/>
                <a:latin typeface="72"/>
              </a:rPr>
              <a:t>After some consideration, </a:t>
            </a:r>
            <a:r>
              <a:rPr lang="en-US" sz="3600" b="1" dirty="0">
                <a:solidFill>
                  <a:srgbClr val="32363A"/>
                </a:solidFill>
                <a:latin typeface="72"/>
              </a:rPr>
              <a:t>[Mary/Paul] </a:t>
            </a:r>
            <a:r>
              <a:rPr lang="en-US" sz="3600" b="0" i="0" u="none" strike="noStrike" dirty="0">
                <a:solidFill>
                  <a:srgbClr val="32363A"/>
                </a:solidFill>
                <a:effectLst/>
                <a:latin typeface="72"/>
              </a:rPr>
              <a:t>Thompson, your party's state party chair, decides to make a personal appeal to </a:t>
            </a:r>
            <a:r>
              <a:rPr lang="en-US" sz="3600" b="1" dirty="0">
                <a:solidFill>
                  <a:srgbClr val="32363A"/>
                </a:solidFill>
                <a:latin typeface="72"/>
              </a:rPr>
              <a:t>[Jane/John]</a:t>
            </a:r>
            <a:r>
              <a:rPr lang="en-US" sz="3600" b="0" i="0" u="none" strike="noStrike" dirty="0">
                <a:solidFill>
                  <a:srgbClr val="32363A"/>
                </a:solidFill>
                <a:effectLst/>
                <a:latin typeface="72"/>
              </a:rPr>
              <a:t> Wilson to run for the state legislative seat.  In your view, how likely is it that the state party chair, </a:t>
            </a:r>
            <a:r>
              <a:rPr lang="en-US" sz="3600" b="1" dirty="0">
                <a:solidFill>
                  <a:srgbClr val="32363A"/>
                </a:solidFill>
                <a:latin typeface="72"/>
              </a:rPr>
              <a:t>[Mary/Paul]</a:t>
            </a:r>
            <a:r>
              <a:rPr lang="en-US" sz="3600" b="0" i="0" u="none" strike="noStrike" dirty="0">
                <a:solidFill>
                  <a:srgbClr val="32363A"/>
                </a:solidFill>
                <a:effectLst/>
                <a:latin typeface="72"/>
              </a:rPr>
              <a:t> Thompson, will ...</a:t>
            </a:r>
          </a:p>
          <a:p>
            <a:pPr algn="l"/>
            <a:endParaRPr lang="en-US" sz="3600" dirty="0">
              <a:solidFill>
                <a:srgbClr val="32363A"/>
              </a:solidFill>
              <a:latin typeface="72"/>
            </a:endParaRPr>
          </a:p>
          <a:p>
            <a:pPr algn="l"/>
            <a:r>
              <a:rPr lang="en-US" sz="3600" b="0" i="0" u="none" strike="noStrike" dirty="0">
                <a:solidFill>
                  <a:srgbClr val="32363A"/>
                </a:solidFill>
                <a:effectLst/>
                <a:latin typeface="72"/>
              </a:rPr>
              <a:t>{Options on 5-point scale: Extremely unlikely, Somewhat unlikely, Neither likely nor unlikely, Somewhat likely, Extremely Likely}</a:t>
            </a:r>
          </a:p>
          <a:p>
            <a:pPr algn="l"/>
            <a:r>
              <a:rPr lang="en-US" sz="3600" dirty="0">
                <a:solidFill>
                  <a:srgbClr val="32363A"/>
                </a:solidFill>
                <a:latin typeface="72"/>
              </a:rPr>
              <a:t>-Meet with </a:t>
            </a:r>
            <a:r>
              <a:rPr lang="en-US" sz="3600" b="1" dirty="0">
                <a:solidFill>
                  <a:srgbClr val="32363A"/>
                </a:solidFill>
                <a:latin typeface="72"/>
              </a:rPr>
              <a:t>[Jane/John] </a:t>
            </a:r>
            <a:r>
              <a:rPr lang="en-US" sz="3600" dirty="0">
                <a:solidFill>
                  <a:srgbClr val="32363A"/>
                </a:solidFill>
                <a:latin typeface="72"/>
              </a:rPr>
              <a:t>Wilson to discuss campaign strategy. </a:t>
            </a:r>
          </a:p>
          <a:p>
            <a:r>
              <a:rPr lang="en-US" sz="3600" b="0" i="0" u="none" strike="noStrike" dirty="0">
                <a:solidFill>
                  <a:srgbClr val="32363A"/>
                </a:solidFill>
                <a:effectLst/>
                <a:latin typeface="72"/>
              </a:rPr>
              <a:t>-I</a:t>
            </a:r>
            <a:r>
              <a:rPr lang="en-US" sz="3600" dirty="0">
                <a:solidFill>
                  <a:srgbClr val="32363A"/>
                </a:solidFill>
                <a:latin typeface="72"/>
              </a:rPr>
              <a:t>ntroduce </a:t>
            </a:r>
            <a:r>
              <a:rPr lang="en-US" sz="3600" b="1" dirty="0">
                <a:solidFill>
                  <a:srgbClr val="32363A"/>
                </a:solidFill>
                <a:latin typeface="72"/>
              </a:rPr>
              <a:t>[Jane/John] </a:t>
            </a:r>
            <a:r>
              <a:rPr lang="en-US" sz="3600" dirty="0">
                <a:solidFill>
                  <a:srgbClr val="32363A"/>
                </a:solidFill>
                <a:latin typeface="72"/>
              </a:rPr>
              <a:t>Wilson  to prominent campaign donors and  encourage his/her executive board to invest extra campaign funds into </a:t>
            </a:r>
            <a:r>
              <a:rPr lang="en-US" sz="3600" b="1" dirty="0">
                <a:solidFill>
                  <a:srgbClr val="32363A"/>
                </a:solidFill>
                <a:latin typeface="72"/>
              </a:rPr>
              <a:t>[Jane/John]</a:t>
            </a:r>
            <a:r>
              <a:rPr lang="en-US" sz="3600" dirty="0">
                <a:solidFill>
                  <a:srgbClr val="32363A"/>
                </a:solidFill>
                <a:latin typeface="72"/>
              </a:rPr>
              <a:t>’s race. </a:t>
            </a:r>
          </a:p>
          <a:p>
            <a:r>
              <a:rPr lang="en-US" sz="3600" dirty="0">
                <a:solidFill>
                  <a:srgbClr val="32363A"/>
                </a:solidFill>
                <a:latin typeface="72"/>
              </a:rPr>
              <a:t>-Help </a:t>
            </a:r>
            <a:r>
              <a:rPr lang="en-US" sz="3600" b="1" dirty="0">
                <a:solidFill>
                  <a:srgbClr val="32363A"/>
                </a:solidFill>
                <a:latin typeface="72"/>
              </a:rPr>
              <a:t>[Jane/John] </a:t>
            </a:r>
            <a:r>
              <a:rPr lang="en-US" sz="3600" dirty="0">
                <a:solidFill>
                  <a:srgbClr val="32363A"/>
                </a:solidFill>
                <a:latin typeface="72"/>
              </a:rPr>
              <a:t>Wilson get meetings with prominent politicians (governor, Member of Congress, etc.) to secure their endorsement. </a:t>
            </a:r>
          </a:p>
          <a:p>
            <a:r>
              <a:rPr lang="en-US" sz="3600" dirty="0">
                <a:solidFill>
                  <a:srgbClr val="32363A"/>
                </a:solidFill>
                <a:latin typeface="72"/>
              </a:rPr>
              <a:t>-Help  </a:t>
            </a:r>
            <a:r>
              <a:rPr lang="en-US" sz="3600" b="1" dirty="0">
                <a:solidFill>
                  <a:srgbClr val="32363A"/>
                </a:solidFill>
                <a:latin typeface="72"/>
              </a:rPr>
              <a:t>[Jane/John] </a:t>
            </a:r>
            <a:r>
              <a:rPr lang="en-US" sz="3600" dirty="0">
                <a:solidFill>
                  <a:srgbClr val="32363A"/>
                </a:solidFill>
                <a:latin typeface="72"/>
              </a:rPr>
              <a:t>Wilson  receive necessary training. </a:t>
            </a:r>
          </a:p>
          <a:p>
            <a:r>
              <a:rPr lang="en-US" sz="3600" dirty="0">
                <a:solidFill>
                  <a:srgbClr val="32363A"/>
                </a:solidFill>
                <a:latin typeface="72"/>
              </a:rPr>
              <a:t>-Help  </a:t>
            </a:r>
            <a:r>
              <a:rPr lang="en-US" sz="3600" b="1" dirty="0">
                <a:solidFill>
                  <a:srgbClr val="32363A"/>
                </a:solidFill>
                <a:latin typeface="72"/>
              </a:rPr>
              <a:t>[Jane/John] </a:t>
            </a:r>
            <a:r>
              <a:rPr lang="en-US" sz="3600" dirty="0">
                <a:solidFill>
                  <a:srgbClr val="32363A"/>
                </a:solidFill>
                <a:latin typeface="72"/>
              </a:rPr>
              <a:t>Wilson by offering resources from the state party to assist in campaigning.   </a:t>
            </a:r>
            <a:endParaRPr lang="en-US" sz="3600" b="0" i="0" u="none" strike="noStrike" dirty="0">
              <a:solidFill>
                <a:srgbClr val="32363A"/>
              </a:solidFill>
              <a:effectLst/>
              <a:latin typeface="72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678918-FA70-D34B-ACD2-40667EE24670}"/>
              </a:ext>
            </a:extLst>
          </p:cNvPr>
          <p:cNvSpPr txBox="1"/>
          <p:nvPr/>
        </p:nvSpPr>
        <p:spPr>
          <a:xfrm>
            <a:off x="26356236" y="5807944"/>
            <a:ext cx="133666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Perceived Support by Benevolent and Hostile Sexism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3A2E0F-270F-2D4A-A3B5-0F9B9245528F}"/>
              </a:ext>
            </a:extLst>
          </p:cNvPr>
          <p:cNvSpPr txBox="1"/>
          <p:nvPr/>
        </p:nvSpPr>
        <p:spPr>
          <a:xfrm>
            <a:off x="12062572" y="21051261"/>
            <a:ext cx="11658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Gendered Support by Political Experience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E36AE1-EF21-40E7-8D6E-CC9C374A7F46}"/>
              </a:ext>
            </a:extLst>
          </p:cNvPr>
          <p:cNvSpPr txBox="1"/>
          <p:nvPr/>
        </p:nvSpPr>
        <p:spPr>
          <a:xfrm>
            <a:off x="9904136" y="5557311"/>
            <a:ext cx="8460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u="sng" dirty="0"/>
              <a:t>Survey Vignette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D72F1C-FA6D-6145-88BF-182C8B608BE0}"/>
              </a:ext>
            </a:extLst>
          </p:cNvPr>
          <p:cNvSpPr txBox="1"/>
          <p:nvPr/>
        </p:nvSpPr>
        <p:spPr>
          <a:xfrm>
            <a:off x="12795253" y="28918119"/>
            <a:ext cx="43209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No Political Experience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0863A6-3B78-2543-8D02-97F20FCED0F8}"/>
              </a:ext>
            </a:extLst>
          </p:cNvPr>
          <p:cNvSpPr txBox="1"/>
          <p:nvPr/>
        </p:nvSpPr>
        <p:spPr>
          <a:xfrm>
            <a:off x="17484003" y="28959953"/>
            <a:ext cx="47391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4 Year Political Experience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B8A7D29E-927F-EE4F-BAA2-4B8C7C77B8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3264" y="21974658"/>
            <a:ext cx="11099800" cy="688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1AB64A2-371C-CA46-A435-16749DBE853B}"/>
              </a:ext>
            </a:extLst>
          </p:cNvPr>
          <p:cNvCxnSpPr/>
          <p:nvPr/>
        </p:nvCxnSpPr>
        <p:spPr>
          <a:xfrm>
            <a:off x="17285342" y="22879087"/>
            <a:ext cx="0" cy="70896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" name="Picture 1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8D58BC3-1D30-0942-BF63-897D9D87D6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0" y="1519561"/>
            <a:ext cx="5819964" cy="2316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216</TotalTime>
  <Words>515</Words>
  <Application>Microsoft Macintosh PowerPoint</Application>
  <PresentationFormat>Custom</PresentationFormat>
  <Paragraphs>46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72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Jessica Dofelmire</cp:lastModifiedBy>
  <cp:revision>51</cp:revision>
  <dcterms:created xsi:type="dcterms:W3CDTF">2022-03-07T21:06:56Z</dcterms:created>
  <dcterms:modified xsi:type="dcterms:W3CDTF">2022-03-22T19:53:45Z</dcterms:modified>
</cp:coreProperties>
</file>