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40233600" cy="30175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2435F1F-ECA4-3106-0888-DF8C23617775}" name="Clara Wilson" initials="CW" userId="891549d2ac3f713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748" autoAdjust="0"/>
    <p:restoredTop sz="94716" autoAdjust="0"/>
  </p:normalViewPr>
  <p:slideViewPr>
    <p:cSldViewPr snapToGrid="0">
      <p:cViewPr>
        <p:scale>
          <a:sx n="85" d="100"/>
          <a:sy n="85" d="100"/>
        </p:scale>
        <p:origin x="-3960" y="-58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07611-D64C-4B06-B72C-82DE2FF9EA94}" type="datetimeFigureOut">
              <a:rPr lang="en-US" smtClean="0"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6AA42-7486-4EE9-ABF6-039F483FC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0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6AA42-7486-4EE9-ABF6-039F483FC3A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368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7520" y="4938397"/>
            <a:ext cx="34198560" cy="10505440"/>
          </a:xfrm>
        </p:spPr>
        <p:txBody>
          <a:bodyPr anchor="b"/>
          <a:lstStyle>
            <a:lvl1pPr algn="ctr">
              <a:defRPr sz="2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15848967"/>
            <a:ext cx="30175200" cy="7285353"/>
          </a:xfrm>
        </p:spPr>
        <p:txBody>
          <a:bodyPr/>
          <a:lstStyle>
            <a:lvl1pPr marL="0" indent="0" algn="ctr">
              <a:buNone/>
              <a:defRPr sz="10560"/>
            </a:lvl1pPr>
            <a:lvl2pPr marL="2011680" indent="0" algn="ctr">
              <a:buNone/>
              <a:defRPr sz="8800"/>
            </a:lvl2pPr>
            <a:lvl3pPr marL="4023360" indent="0" algn="ctr">
              <a:buNone/>
              <a:defRPr sz="7920"/>
            </a:lvl3pPr>
            <a:lvl4pPr marL="6035040" indent="0" algn="ctr">
              <a:buNone/>
              <a:defRPr sz="7040"/>
            </a:lvl4pPr>
            <a:lvl5pPr marL="8046720" indent="0" algn="ctr">
              <a:buNone/>
              <a:defRPr sz="7040"/>
            </a:lvl5pPr>
            <a:lvl6pPr marL="10058400" indent="0" algn="ctr">
              <a:buNone/>
              <a:defRPr sz="7040"/>
            </a:lvl6pPr>
            <a:lvl7pPr marL="12070080" indent="0" algn="ctr">
              <a:buNone/>
              <a:defRPr sz="7040"/>
            </a:lvl7pPr>
            <a:lvl8pPr marL="14081760" indent="0" algn="ctr">
              <a:buNone/>
              <a:defRPr sz="7040"/>
            </a:lvl8pPr>
            <a:lvl9pPr marL="16093440" indent="0" algn="ctr">
              <a:buNone/>
              <a:defRPr sz="70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93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92172" y="1606550"/>
            <a:ext cx="8675370" cy="255720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2" y="1606550"/>
            <a:ext cx="25523190" cy="255720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31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55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107" y="7522854"/>
            <a:ext cx="34701480" cy="12552043"/>
          </a:xfrm>
        </p:spPr>
        <p:txBody>
          <a:bodyPr anchor="b"/>
          <a:lstStyle>
            <a:lvl1pPr>
              <a:defRPr sz="2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107" y="20193644"/>
            <a:ext cx="34701480" cy="6600823"/>
          </a:xfrm>
        </p:spPr>
        <p:txBody>
          <a:bodyPr/>
          <a:lstStyle>
            <a:lvl1pPr marL="0" indent="0">
              <a:buNone/>
              <a:defRPr sz="10560">
                <a:solidFill>
                  <a:schemeClr val="tx1"/>
                </a:solidFill>
              </a:defRPr>
            </a:lvl1pPr>
            <a:lvl2pPr marL="2011680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792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6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6060" y="8032750"/>
            <a:ext cx="17099280" cy="19145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68260" y="8032750"/>
            <a:ext cx="17099280" cy="19145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0" y="1606557"/>
            <a:ext cx="34701480" cy="58324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1305" y="7397117"/>
            <a:ext cx="17020696" cy="3625213"/>
          </a:xfr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305" y="11022330"/>
            <a:ext cx="17020696" cy="16212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68262" y="7397117"/>
            <a:ext cx="17104520" cy="3625213"/>
          </a:xfr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68262" y="11022330"/>
            <a:ext cx="17104520" cy="16212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43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245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20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011680"/>
            <a:ext cx="12976383" cy="7040880"/>
          </a:xfrm>
        </p:spPr>
        <p:txBody>
          <a:bodyPr anchor="b"/>
          <a:lstStyle>
            <a:lvl1pPr>
              <a:defRPr sz="1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4520" y="4344677"/>
            <a:ext cx="20368260" cy="21443950"/>
          </a:xfrm>
        </p:spPr>
        <p:txBody>
          <a:bodyPr/>
          <a:lstStyle>
            <a:lvl1pPr>
              <a:defRPr sz="14080"/>
            </a:lvl1pPr>
            <a:lvl2pPr>
              <a:defRPr sz="12320"/>
            </a:lvl2pPr>
            <a:lvl3pPr>
              <a:defRPr sz="1056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9052560"/>
            <a:ext cx="12976383" cy="16770987"/>
          </a:xfr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32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011680"/>
            <a:ext cx="12976383" cy="7040880"/>
          </a:xfrm>
        </p:spPr>
        <p:txBody>
          <a:bodyPr anchor="b"/>
          <a:lstStyle>
            <a:lvl1pPr>
              <a:defRPr sz="1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04520" y="4344677"/>
            <a:ext cx="20368260" cy="21443950"/>
          </a:xfrm>
        </p:spPr>
        <p:txBody>
          <a:bodyPr anchor="t"/>
          <a:lstStyle>
            <a:lvl1pPr marL="0" indent="0">
              <a:buNone/>
              <a:defRPr sz="14080"/>
            </a:lvl1pPr>
            <a:lvl2pPr marL="2011680" indent="0">
              <a:buNone/>
              <a:defRPr sz="12320"/>
            </a:lvl2pPr>
            <a:lvl3pPr marL="4023360" indent="0">
              <a:buNone/>
              <a:defRPr sz="1056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9052560"/>
            <a:ext cx="12976383" cy="16770987"/>
          </a:xfr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6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6060" y="1606557"/>
            <a:ext cx="34701480" cy="5832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6060" y="8032750"/>
            <a:ext cx="34701480" cy="19145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6060" y="27967947"/>
            <a:ext cx="9052560" cy="1606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86211-5616-49DA-B8AA-014C68EE1A73}" type="datetimeFigureOut">
              <a:rPr lang="en-US" smtClean="0"/>
              <a:t>12/1/21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327380" y="27967947"/>
            <a:ext cx="13578840" cy="1606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414980" y="27967947"/>
            <a:ext cx="9052560" cy="1606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41E8B-69E2-4395-8883-43AF47AE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45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sz="193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5840" indent="-1005840" algn="l" defTabSz="4023360" rtl="0" eaLnBrk="1" latinLnBrk="0" hangingPunct="1">
        <a:lnSpc>
          <a:spcPct val="90000"/>
        </a:lnSpc>
        <a:spcBef>
          <a:spcPts val="4400"/>
        </a:spcBef>
        <a:buFont typeface="Arial" panose="020B0604020202020204" pitchFamily="34" charset="0"/>
        <a:buChar char="•"/>
        <a:defRPr sz="12320" kern="1200">
          <a:solidFill>
            <a:schemeClr val="tx1"/>
          </a:solidFill>
          <a:latin typeface="+mn-lt"/>
          <a:ea typeface="+mn-ea"/>
          <a:cs typeface="+mn-cs"/>
        </a:defRPr>
      </a:lvl1pPr>
      <a:lvl2pPr marL="30175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1056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72C3DE-722F-4CC7-B072-9BB12E12630A}"/>
              </a:ext>
            </a:extLst>
          </p:cNvPr>
          <p:cNvSpPr txBox="1"/>
          <p:nvPr/>
        </p:nvSpPr>
        <p:spPr>
          <a:xfrm>
            <a:off x="0" y="-23559"/>
            <a:ext cx="40233600" cy="575542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9600" dirty="0">
              <a:solidFill>
                <a:srgbClr val="000000"/>
              </a:solidFill>
              <a:cs typeface="Calibri"/>
            </a:endParaRPr>
          </a:p>
          <a:p>
            <a:pPr algn="ctr"/>
            <a:r>
              <a:rPr lang="en-US" sz="14000" dirty="0">
                <a:solidFill>
                  <a:schemeClr val="bg1"/>
                </a:solidFill>
                <a:cs typeface="Calibri"/>
              </a:rPr>
              <a:t>     Polarization Through a Generational Lens</a:t>
            </a:r>
          </a:p>
          <a:p>
            <a:pPr algn="ctr"/>
            <a:r>
              <a:rPr lang="en-US" sz="6000" dirty="0">
                <a:solidFill>
                  <a:schemeClr val="bg1"/>
                </a:solidFill>
              </a:rPr>
              <a:t>Jeremy Pratt, Clara Cullen, Hannah Forsyth | Mentor: Dr. Lisa Argyle</a:t>
            </a:r>
          </a:p>
          <a:p>
            <a:pPr algn="ctr"/>
            <a:endParaRPr lang="en-US" sz="4000" dirty="0">
              <a:solidFill>
                <a:schemeClr val="bg1"/>
              </a:solidFill>
            </a:endParaRPr>
          </a:p>
          <a:p>
            <a:pPr algn="ctr"/>
            <a:endParaRPr lang="en-US" sz="3200" dirty="0"/>
          </a:p>
        </p:txBody>
      </p:sp>
      <p:pic>
        <p:nvPicPr>
          <p:cNvPr id="1030" name="Picture 6" descr="Brigham Young University - Wikipedia">
            <a:extLst>
              <a:ext uri="{FF2B5EF4-FFF2-40B4-BE49-F238E27FC236}">
                <a16:creationId xmlns:a16="http://schemas.microsoft.com/office/drawing/2014/main" id="{6789A601-E000-4729-8097-5920C95F9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06" y="463381"/>
            <a:ext cx="4771281" cy="47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149CA3-39FA-4E01-955B-5C47E3A7298E}"/>
              </a:ext>
            </a:extLst>
          </p:cNvPr>
          <p:cNvSpPr txBox="1"/>
          <p:nvPr/>
        </p:nvSpPr>
        <p:spPr>
          <a:xfrm>
            <a:off x="166303" y="6139658"/>
            <a:ext cx="7653822" cy="90486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u="sng" dirty="0"/>
              <a:t>Background</a:t>
            </a:r>
            <a:r>
              <a:rPr lang="en-US" sz="5400" dirty="0"/>
              <a:t>:</a:t>
            </a:r>
            <a:endParaRPr lang="en-US" sz="5400" dirty="0">
              <a:cs typeface="Calibri"/>
            </a:endParaRPr>
          </a:p>
          <a:p>
            <a:r>
              <a:rPr lang="en-US" sz="4800" dirty="0">
                <a:cs typeface="Calibri"/>
              </a:rPr>
              <a:t>-Affective Polarization has steadily increased since the early 2000s</a:t>
            </a:r>
          </a:p>
          <a:p>
            <a:r>
              <a:rPr lang="en-US" sz="4800" dirty="0">
                <a:cs typeface="Calibri"/>
              </a:rPr>
              <a:t>-Age and generation are commonly discussed as drivers of public opinion</a:t>
            </a:r>
          </a:p>
          <a:p>
            <a:r>
              <a:rPr lang="en-US" sz="4800" dirty="0">
                <a:cs typeface="Calibri"/>
              </a:rPr>
              <a:t>-Are youth driving the increase of affective polarization as they replace older generations in the political climate?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D4FDB7-9948-45A0-8067-DF4E5D989C31}"/>
              </a:ext>
            </a:extLst>
          </p:cNvPr>
          <p:cNvSpPr txBox="1"/>
          <p:nvPr/>
        </p:nvSpPr>
        <p:spPr>
          <a:xfrm>
            <a:off x="81454" y="15955923"/>
            <a:ext cx="7365941" cy="142192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400" b="1" u="sng" dirty="0"/>
              <a:t>Methodology</a:t>
            </a:r>
            <a:r>
              <a:rPr lang="en-US" sz="5400" dirty="0"/>
              <a:t>:</a:t>
            </a:r>
            <a:endParaRPr lang="en-US" sz="5400" dirty="0">
              <a:cs typeface="Calibri"/>
            </a:endParaRPr>
          </a:p>
          <a:p>
            <a:r>
              <a:rPr lang="en-US" sz="4800" dirty="0"/>
              <a:t>-Data sourced from the ANES cumulative data, 1982</a:t>
            </a:r>
            <a:r>
              <a:rPr lang="en-US" sz="4800" dirty="0">
                <a:cs typeface="Calibri"/>
              </a:rPr>
              <a:t>-2016</a:t>
            </a:r>
          </a:p>
          <a:p>
            <a:r>
              <a:rPr lang="en-US" sz="4800" dirty="0">
                <a:cs typeface="Calibri"/>
              </a:rPr>
              <a:t>-Affective polarization is measured by subtracting feelings towards the opposite party from feelings towards your own party (thermometer scores)</a:t>
            </a:r>
          </a:p>
          <a:p>
            <a:r>
              <a:rPr lang="en-US" sz="4800" dirty="0">
                <a:ea typeface="+mn-lt"/>
                <a:cs typeface="+mn-lt"/>
              </a:rPr>
              <a:t>-Each age group has a significant number from each party</a:t>
            </a:r>
            <a:endParaRPr lang="en-US" sz="4800" dirty="0">
              <a:cs typeface="Calibri"/>
            </a:endParaRPr>
          </a:p>
          <a:p>
            <a:r>
              <a:rPr lang="en-US" sz="4800" dirty="0">
                <a:ea typeface="+mn-lt"/>
                <a:cs typeface="+mn-lt"/>
              </a:rPr>
              <a:t>-Leaning partisans were grouped with strong and weak partisans</a:t>
            </a:r>
          </a:p>
          <a:p>
            <a:r>
              <a:rPr lang="en-US" sz="4800" dirty="0">
                <a:ea typeface="+mn-lt"/>
                <a:cs typeface="+mn-lt"/>
              </a:rPr>
              <a:t>-Regression analysis controls for party, gender, race, income, and education</a:t>
            </a:r>
            <a:endParaRPr lang="en-US" sz="4000" dirty="0">
              <a:cs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1F014-7E60-4A3F-BB5C-044221E67767}"/>
              </a:ext>
            </a:extLst>
          </p:cNvPr>
          <p:cNvSpPr txBox="1"/>
          <p:nvPr/>
        </p:nvSpPr>
        <p:spPr>
          <a:xfrm>
            <a:off x="32614147" y="6067029"/>
            <a:ext cx="7619453" cy="129343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en-US" sz="5400" b="1" u="sng" dirty="0"/>
              <a:t>Results</a:t>
            </a:r>
            <a:r>
              <a:rPr lang="en-US" sz="5400" dirty="0"/>
              <a:t>:</a:t>
            </a:r>
            <a:endParaRPr lang="en-US" sz="5400" dirty="0">
              <a:cs typeface="Calibri"/>
            </a:endParaRPr>
          </a:p>
          <a:p>
            <a:pPr>
              <a:spcAft>
                <a:spcPts val="300"/>
              </a:spcAft>
            </a:pPr>
            <a:r>
              <a:rPr lang="en-US" sz="4800" dirty="0"/>
              <a:t>-All age groups and generational cohorts follow similar trends of affective polarization</a:t>
            </a:r>
          </a:p>
          <a:p>
            <a:pPr>
              <a:spcAft>
                <a:spcPts val="300"/>
              </a:spcAft>
            </a:pPr>
            <a:r>
              <a:rPr lang="en-US" sz="4800" dirty="0"/>
              <a:t>(increasing steadily since 2000)</a:t>
            </a:r>
            <a:endParaRPr lang="en-US" sz="4800" dirty="0">
              <a:cs typeface="Calibri"/>
            </a:endParaRPr>
          </a:p>
          <a:p>
            <a:pPr>
              <a:spcAft>
                <a:spcPts val="300"/>
              </a:spcAft>
            </a:pPr>
            <a:r>
              <a:rPr lang="en-US" sz="4800" dirty="0"/>
              <a:t>- Young republicans are on average 7 points less polarized than young democrats</a:t>
            </a:r>
          </a:p>
          <a:p>
            <a:pPr>
              <a:spcAft>
                <a:spcPts val="300"/>
              </a:spcAft>
            </a:pPr>
            <a:r>
              <a:rPr lang="en-US" sz="4800" dirty="0">
                <a:ea typeface="+mn-lt"/>
                <a:cs typeface="+mn-lt"/>
              </a:rPr>
              <a:t>- When split by party, younger people are less polarized</a:t>
            </a:r>
          </a:p>
          <a:p>
            <a:pPr>
              <a:spcAft>
                <a:spcPts val="300"/>
              </a:spcAft>
            </a:pPr>
            <a:r>
              <a:rPr lang="en-US" sz="4800" dirty="0">
                <a:cs typeface="Calibri" panose="020F0502020204030204"/>
              </a:rPr>
              <a:t>-Gender follows the same pattern with women being more polarized than men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F9F14F-19EB-49BA-B28A-E6F93A493D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32" t="4394" r="10488" b="3284"/>
          <a:stretch/>
        </p:blipFill>
        <p:spPr>
          <a:xfrm>
            <a:off x="37299665" y="476915"/>
            <a:ext cx="2432187" cy="475878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E93166-1053-45D5-94DD-54BF8073FFD7}"/>
              </a:ext>
            </a:extLst>
          </p:cNvPr>
          <p:cNvCxnSpPr/>
          <p:nvPr/>
        </p:nvCxnSpPr>
        <p:spPr>
          <a:xfrm>
            <a:off x="7565878" y="5854972"/>
            <a:ext cx="0" cy="24414480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4C71E2A-9358-4545-ABDB-98960DCE8C90}"/>
              </a:ext>
            </a:extLst>
          </p:cNvPr>
          <p:cNvSpPr txBox="1"/>
          <p:nvPr/>
        </p:nvSpPr>
        <p:spPr>
          <a:xfrm>
            <a:off x="24259141" y="6559084"/>
            <a:ext cx="5094013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5000" dirty="0"/>
              <a:t> Age Group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48FFEA-BB0D-4A6F-A6B3-D7C3A406B7F8}"/>
              </a:ext>
            </a:extLst>
          </p:cNvPr>
          <p:cNvSpPr txBox="1"/>
          <p:nvPr/>
        </p:nvSpPr>
        <p:spPr>
          <a:xfrm>
            <a:off x="8677753" y="6580542"/>
            <a:ext cx="11602342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5000" dirty="0"/>
              <a:t>Party Affiliation</a:t>
            </a:r>
            <a:endParaRPr lang="en-US" sz="5000" dirty="0"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AF2E03-E542-4019-B8F4-8AD2ED851BDC}"/>
              </a:ext>
            </a:extLst>
          </p:cNvPr>
          <p:cNvSpPr txBox="1"/>
          <p:nvPr/>
        </p:nvSpPr>
        <p:spPr>
          <a:xfrm>
            <a:off x="21045115" y="18155255"/>
            <a:ext cx="11522066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5000" dirty="0"/>
              <a:t>Generational Cohorts</a:t>
            </a:r>
            <a:endParaRPr lang="en-US" sz="5000" dirty="0"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2A1E45-A7DE-4368-A9A5-0D0A60F7BF65}"/>
              </a:ext>
            </a:extLst>
          </p:cNvPr>
          <p:cNvSpPr txBox="1"/>
          <p:nvPr/>
        </p:nvSpPr>
        <p:spPr>
          <a:xfrm>
            <a:off x="9311009" y="18274785"/>
            <a:ext cx="9295001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5000" dirty="0">
                <a:cs typeface="Calibri"/>
              </a:rPr>
              <a:t>Old vs. Young</a:t>
            </a:r>
            <a:endParaRPr lang="en-US" sz="50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7F4B453-C944-430F-9D7E-4F4C4EB45DE3}"/>
              </a:ext>
            </a:extLst>
          </p:cNvPr>
          <p:cNvCxnSpPr>
            <a:cxnSpLocks/>
          </p:cNvCxnSpPr>
          <p:nvPr/>
        </p:nvCxnSpPr>
        <p:spPr>
          <a:xfrm>
            <a:off x="32299175" y="5854972"/>
            <a:ext cx="0" cy="24414480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376AD7A-3580-413C-91B7-195964229027}"/>
              </a:ext>
            </a:extLst>
          </p:cNvPr>
          <p:cNvSpPr txBox="1"/>
          <p:nvPr/>
        </p:nvSpPr>
        <p:spPr>
          <a:xfrm>
            <a:off x="32614147" y="20001308"/>
            <a:ext cx="7244386" cy="68326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5400" b="1" u="sng" dirty="0"/>
              <a:t>Discussion</a:t>
            </a:r>
            <a:r>
              <a:rPr lang="en-US" sz="5400" dirty="0"/>
              <a:t>:</a:t>
            </a:r>
          </a:p>
          <a:p>
            <a:r>
              <a:rPr lang="en-US" sz="4800" dirty="0">
                <a:cs typeface="Calibri"/>
              </a:rPr>
              <a:t>- Millennials and Gen X enter the political sphere with levels of affective polarization comparable to the political climate</a:t>
            </a:r>
          </a:p>
          <a:p>
            <a:r>
              <a:rPr lang="en-US" sz="4800" dirty="0">
                <a:cs typeface="Calibri"/>
              </a:rPr>
              <a:t>- Youth today are entering the most polarized atmosphere in decades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46DE52-6E04-4515-AADD-F48C7913B022}"/>
              </a:ext>
            </a:extLst>
          </p:cNvPr>
          <p:cNvSpPr txBox="1"/>
          <p:nvPr/>
        </p:nvSpPr>
        <p:spPr>
          <a:xfrm>
            <a:off x="7847295" y="29042645"/>
            <a:ext cx="23266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*Age, generation, and party were significant when controlling for demographic factors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423E455-C1F8-461D-8E4F-6AC2ACA3F19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43" t="1932" r="896" b="2519"/>
          <a:stretch/>
        </p:blipFill>
        <p:spPr>
          <a:xfrm>
            <a:off x="20116800" y="19238634"/>
            <a:ext cx="12063890" cy="85621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8A58921-A112-47BA-AF46-16ED75B1378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32" t="1934" r="896" b="2519"/>
          <a:stretch/>
        </p:blipFill>
        <p:spPr>
          <a:xfrm>
            <a:off x="20045281" y="8465866"/>
            <a:ext cx="12135410" cy="860308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7D24810-6C13-4042-9784-0B64FDDEE80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42" t="2226" r="1278" b="2226"/>
          <a:stretch/>
        </p:blipFill>
        <p:spPr>
          <a:xfrm>
            <a:off x="7915603" y="19238634"/>
            <a:ext cx="12016924" cy="856214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3F08561-A773-4BBD-89C3-1308E56D303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06" t="1577" r="1170" b="2461"/>
          <a:stretch/>
        </p:blipFill>
        <p:spPr>
          <a:xfrm>
            <a:off x="7612845" y="8182997"/>
            <a:ext cx="11704392" cy="842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86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692</TotalTime>
  <Words>250</Words>
  <Application>Microsoft Macintosh PowerPoint</Application>
  <PresentationFormat>Custom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Forsyth</dc:creator>
  <cp:lastModifiedBy>Clara Wilson</cp:lastModifiedBy>
  <cp:revision>183</cp:revision>
  <dcterms:created xsi:type="dcterms:W3CDTF">2021-11-12T16:53:45Z</dcterms:created>
  <dcterms:modified xsi:type="dcterms:W3CDTF">2021-12-01T23:12:14Z</dcterms:modified>
</cp:coreProperties>
</file>