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6"/>
  </p:notesMasterIdLst>
  <p:sldIdLst>
    <p:sldId id="256" r:id="rId5"/>
  </p:sldIdLst>
  <p:sldSz cx="40233600" cy="30175200"/>
  <p:notesSz cx="9144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504" userDrawn="1">
          <p15:clr>
            <a:srgbClr val="A4A3A4"/>
          </p15:clr>
        </p15:guide>
        <p15:guide id="2" pos="126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2F6F"/>
    <a:srgbClr val="08357E"/>
    <a:srgbClr val="4B3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82" autoAdjust="0"/>
  </p:normalViewPr>
  <p:slideViewPr>
    <p:cSldViewPr snapToGrid="0">
      <p:cViewPr varScale="1">
        <p:scale>
          <a:sx n="24" d="100"/>
          <a:sy n="24" d="100"/>
        </p:scale>
        <p:origin x="1758" y="102"/>
      </p:cViewPr>
      <p:guideLst>
        <p:guide orient="horz" pos="9504"/>
        <p:guide pos="126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Dofelmire" userId="9d81f43c-f469-400b-a20f-d23e8a363e3e" providerId="ADAL" clId="{5F977FB6-A86F-41F2-9A44-29FB4AD206A5}"/>
    <pc:docChg chg="undo modSld">
      <pc:chgData name="Jessica Dofelmire" userId="9d81f43c-f469-400b-a20f-d23e8a363e3e" providerId="ADAL" clId="{5F977FB6-A86F-41F2-9A44-29FB4AD206A5}" dt="2021-11-19T19:49:12.491" v="87" actId="20577"/>
      <pc:docMkLst>
        <pc:docMk/>
      </pc:docMkLst>
      <pc:sldChg chg="modSp">
        <pc:chgData name="Jessica Dofelmire" userId="9d81f43c-f469-400b-a20f-d23e8a363e3e" providerId="ADAL" clId="{5F977FB6-A86F-41F2-9A44-29FB4AD206A5}" dt="2021-11-19T19:49:12.491" v="87" actId="20577"/>
        <pc:sldMkLst>
          <pc:docMk/>
          <pc:sldMk cId="0" sldId="256"/>
        </pc:sldMkLst>
        <pc:spChg chg="mod">
          <ac:chgData name="Jessica Dofelmire" userId="9d81f43c-f469-400b-a20f-d23e8a363e3e" providerId="ADAL" clId="{5F977FB6-A86F-41F2-9A44-29FB4AD206A5}" dt="2021-11-19T15:10:22.047" v="84" actId="1076"/>
          <ac:spMkLst>
            <pc:docMk/>
            <pc:sldMk cId="0" sldId="256"/>
            <ac:spMk id="55" creationId="{00000000-0000-0000-0000-000000000000}"/>
          </ac:spMkLst>
        </pc:spChg>
        <pc:spChg chg="mod">
          <ac:chgData name="Jessica Dofelmire" userId="9d81f43c-f469-400b-a20f-d23e8a363e3e" providerId="ADAL" clId="{5F977FB6-A86F-41F2-9A44-29FB4AD206A5}" dt="2021-11-19T15:10:33.502" v="85" actId="1076"/>
          <ac:spMkLst>
            <pc:docMk/>
            <pc:sldMk cId="0" sldId="256"/>
            <ac:spMk id="57" creationId="{00000000-0000-0000-0000-000000000000}"/>
          </ac:spMkLst>
        </pc:spChg>
        <pc:spChg chg="mod">
          <ac:chgData name="Jessica Dofelmire" userId="9d81f43c-f469-400b-a20f-d23e8a363e3e" providerId="ADAL" clId="{5F977FB6-A86F-41F2-9A44-29FB4AD206A5}" dt="2021-11-19T19:49:12.491" v="87" actId="20577"/>
          <ac:spMkLst>
            <pc:docMk/>
            <pc:sldMk cId="0" sldId="256"/>
            <ac:spMk id="6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14400" y="3257550"/>
            <a:ext cx="7315200" cy="30861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6899"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2857500" y="514350"/>
            <a:ext cx="3429000" cy="2571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71515" y="4368173"/>
            <a:ext cx="37490640" cy="1204192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1371480" y="16626867"/>
            <a:ext cx="37490640" cy="464992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371480" y="6489267"/>
            <a:ext cx="37490640" cy="115192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1371480" y="18493053"/>
            <a:ext cx="37490640" cy="763136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371480" y="12618320"/>
            <a:ext cx="37490640" cy="493856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371480" y="2610813"/>
            <a:ext cx="37490640" cy="335984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1371480" y="6761187"/>
            <a:ext cx="37490640" cy="2004288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371480" y="2610813"/>
            <a:ext cx="37490640" cy="335984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1371480" y="6761187"/>
            <a:ext cx="17599560" cy="2004288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21262560" y="6761187"/>
            <a:ext cx="17599560" cy="2004288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371480" y="2610813"/>
            <a:ext cx="37490640" cy="335984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371480" y="3259520"/>
            <a:ext cx="12355200" cy="443344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1371480" y="8152320"/>
            <a:ext cx="12355200" cy="1865248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2157100" y="2640880"/>
            <a:ext cx="28018320" cy="2399936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20116800" y="-733"/>
            <a:ext cx="20116800" cy="30175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6899"/>
          </a:p>
        </p:txBody>
      </p:sp>
      <p:sp>
        <p:nvSpPr>
          <p:cNvPr id="37" name="Google Shape;37;p9"/>
          <p:cNvSpPr txBox="1">
            <a:spLocks noGrp="1"/>
          </p:cNvSpPr>
          <p:nvPr>
            <p:ph type="title"/>
          </p:nvPr>
        </p:nvSpPr>
        <p:spPr>
          <a:xfrm>
            <a:off x="1168200" y="7234627"/>
            <a:ext cx="17798880" cy="869616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1168200" y="16444707"/>
            <a:ext cx="17798880" cy="724592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21733800" y="4247907"/>
            <a:ext cx="16882800" cy="2167792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371480" y="24819373"/>
            <a:ext cx="26394720" cy="354992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37278815" y="27357540"/>
            <a:ext cx="2414280" cy="23091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371480" y="2610813"/>
            <a:ext cx="37490640" cy="335984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1371480" y="6761187"/>
            <a:ext cx="37490640" cy="2004288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37278815" y="27357540"/>
            <a:ext cx="2414280" cy="230912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3"/>
        <p:cNvGrpSpPr/>
        <p:nvPr/>
      </p:nvGrpSpPr>
      <p:grpSpPr>
        <a:xfrm>
          <a:off x="0" y="0"/>
          <a:ext cx="0" cy="0"/>
          <a:chOff x="0" y="0"/>
          <a:chExt cx="0" cy="0"/>
        </a:xfrm>
      </p:grpSpPr>
      <p:pic>
        <p:nvPicPr>
          <p:cNvPr id="22" name="Picture 21">
            <a:extLst>
              <a:ext uri="{FF2B5EF4-FFF2-40B4-BE49-F238E27FC236}">
                <a16:creationId xmlns:a16="http://schemas.microsoft.com/office/drawing/2014/main" id="{284AEB7B-8FC3-40EF-BAB7-4F1796D6BD91}"/>
              </a:ext>
            </a:extLst>
          </p:cNvPr>
          <p:cNvPicPr>
            <a:picLocks noChangeAspect="1"/>
          </p:cNvPicPr>
          <p:nvPr/>
        </p:nvPicPr>
        <p:blipFill>
          <a:blip r:embed="rId3"/>
          <a:stretch>
            <a:fillRect/>
          </a:stretch>
        </p:blipFill>
        <p:spPr>
          <a:xfrm>
            <a:off x="10522152" y="17174082"/>
            <a:ext cx="17704648" cy="11803099"/>
          </a:xfrm>
          <a:prstGeom prst="rect">
            <a:avLst/>
          </a:prstGeom>
        </p:spPr>
      </p:pic>
      <p:pic>
        <p:nvPicPr>
          <p:cNvPr id="20" name="Picture 19">
            <a:extLst>
              <a:ext uri="{FF2B5EF4-FFF2-40B4-BE49-F238E27FC236}">
                <a16:creationId xmlns:a16="http://schemas.microsoft.com/office/drawing/2014/main" id="{93B6A699-4334-45FA-A28F-545604FA9114}"/>
              </a:ext>
            </a:extLst>
          </p:cNvPr>
          <p:cNvPicPr>
            <a:picLocks noChangeAspect="1"/>
          </p:cNvPicPr>
          <p:nvPr/>
        </p:nvPicPr>
        <p:blipFill>
          <a:blip r:embed="rId4"/>
          <a:stretch>
            <a:fillRect/>
          </a:stretch>
        </p:blipFill>
        <p:spPr>
          <a:xfrm>
            <a:off x="10140736" y="4452919"/>
            <a:ext cx="18060575" cy="12040383"/>
          </a:xfrm>
          <a:prstGeom prst="rect">
            <a:avLst/>
          </a:prstGeom>
        </p:spPr>
      </p:pic>
      <p:sp>
        <p:nvSpPr>
          <p:cNvPr id="13" name="TextBox 12">
            <a:extLst>
              <a:ext uri="{FF2B5EF4-FFF2-40B4-BE49-F238E27FC236}">
                <a16:creationId xmlns:a16="http://schemas.microsoft.com/office/drawing/2014/main" id="{8D2BCC46-2DEC-4EBC-B0B1-B508CDB2AA7E}"/>
              </a:ext>
            </a:extLst>
          </p:cNvPr>
          <p:cNvSpPr txBox="1"/>
          <p:nvPr/>
        </p:nvSpPr>
        <p:spPr>
          <a:xfrm>
            <a:off x="-18199" y="-39930"/>
            <a:ext cx="40251799" cy="4247285"/>
          </a:xfrm>
          <a:prstGeom prst="rect">
            <a:avLst/>
          </a:prstGeom>
          <a:solidFill>
            <a:srgbClr val="072F6F"/>
          </a:solidFill>
        </p:spPr>
        <p:txBody>
          <a:bodyPr wrap="square" rtlCol="0">
            <a:spAutoFit/>
          </a:bodyPr>
          <a:lstStyle/>
          <a:p>
            <a:endParaRPr lang="en-US" dirty="0"/>
          </a:p>
        </p:txBody>
      </p:sp>
      <p:pic>
        <p:nvPicPr>
          <p:cNvPr id="54" name="Google Shape;54;p13"/>
          <p:cNvPicPr preferRelativeResize="0"/>
          <p:nvPr/>
        </p:nvPicPr>
        <p:blipFill>
          <a:blip r:embed="rId5">
            <a:alphaModFix/>
          </a:blip>
          <a:stretch>
            <a:fillRect/>
          </a:stretch>
        </p:blipFill>
        <p:spPr>
          <a:xfrm>
            <a:off x="126803" y="0"/>
            <a:ext cx="4179254" cy="4112979"/>
          </a:xfrm>
          <a:prstGeom prst="rect">
            <a:avLst/>
          </a:prstGeom>
          <a:noFill/>
          <a:ln>
            <a:noFill/>
          </a:ln>
        </p:spPr>
      </p:pic>
      <p:sp>
        <p:nvSpPr>
          <p:cNvPr id="55" name="Google Shape;55;p13"/>
          <p:cNvSpPr txBox="1"/>
          <p:nvPr/>
        </p:nvSpPr>
        <p:spPr>
          <a:xfrm>
            <a:off x="297660" y="4678825"/>
            <a:ext cx="9699960" cy="13295917"/>
          </a:xfrm>
          <a:prstGeom prst="rect">
            <a:avLst/>
          </a:prstGeom>
          <a:noFill/>
          <a:ln>
            <a:noFill/>
          </a:ln>
        </p:spPr>
        <p:txBody>
          <a:bodyPr spcFirstLastPara="1" wrap="square" lIns="91425" tIns="91425" rIns="91425" bIns="91425" anchor="t" anchorCtr="0">
            <a:spAutoFit/>
          </a:bodyPr>
          <a:lstStyle/>
          <a:p>
            <a:r>
              <a:rPr lang="en" sz="6000" b="1" dirty="0"/>
              <a:t>INTRODUCTION</a:t>
            </a:r>
          </a:p>
          <a:p>
            <a:pPr marL="571500" indent="-571500">
              <a:buFont typeface="Arial" panose="020B0604020202020204" pitchFamily="34" charset="0"/>
              <a:buChar char="•"/>
            </a:pPr>
            <a:r>
              <a:rPr lang="en-US" sz="4400" dirty="0"/>
              <a:t>Evangelical Protestants and other right wing Christians were among President Trump’s most ardent supporters </a:t>
            </a:r>
          </a:p>
          <a:p>
            <a:endParaRPr lang="en-US" sz="4400" dirty="0"/>
          </a:p>
          <a:p>
            <a:pPr marL="571500" indent="-571500">
              <a:buFont typeface="Arial" panose="020B0604020202020204" pitchFamily="34" charset="0"/>
              <a:buChar char="•"/>
            </a:pPr>
            <a:r>
              <a:rPr lang="en-US" sz="4400" dirty="0"/>
              <a:t>Considering the partisan signaling about the accuracy of the election and the correlation between religious affiliation and partisanship, we investigate whether religious affiliation is correlated with confidence in the 2020 election.</a:t>
            </a:r>
          </a:p>
          <a:p>
            <a:endParaRPr lang="en-US" sz="4400" dirty="0"/>
          </a:p>
          <a:p>
            <a:pPr marL="571500" indent="-571500">
              <a:buFont typeface="Arial" panose="020B0604020202020204" pitchFamily="34" charset="0"/>
              <a:buChar char="•"/>
            </a:pPr>
            <a:r>
              <a:rPr lang="en-US" sz="4400" dirty="0"/>
              <a:t>We expect that Evangelical </a:t>
            </a:r>
            <a:r>
              <a:rPr lang="en-US" sz="4400"/>
              <a:t>Protestants will </a:t>
            </a:r>
            <a:r>
              <a:rPr lang="en-US" sz="4400" dirty="0"/>
              <a:t>exhibit lower confidence </a:t>
            </a:r>
            <a:r>
              <a:rPr lang="en-US" sz="4400"/>
              <a:t>at statistically </a:t>
            </a:r>
            <a:r>
              <a:rPr lang="en-US" sz="4400" dirty="0"/>
              <a:t>significant levels when compared to non-religious voters.</a:t>
            </a:r>
          </a:p>
        </p:txBody>
      </p:sp>
      <p:pic>
        <p:nvPicPr>
          <p:cNvPr id="56" name="Google Shape;56;p13"/>
          <p:cNvPicPr preferRelativeResize="0"/>
          <p:nvPr/>
        </p:nvPicPr>
        <p:blipFill>
          <a:blip r:embed="rId6">
            <a:alphaModFix/>
          </a:blip>
          <a:stretch>
            <a:fillRect/>
          </a:stretch>
        </p:blipFill>
        <p:spPr>
          <a:xfrm>
            <a:off x="37880313" y="-1"/>
            <a:ext cx="2353285" cy="4247286"/>
          </a:xfrm>
          <a:prstGeom prst="rect">
            <a:avLst/>
          </a:prstGeom>
          <a:noFill/>
          <a:ln>
            <a:noFill/>
          </a:ln>
        </p:spPr>
      </p:pic>
      <p:sp>
        <p:nvSpPr>
          <p:cNvPr id="57" name="Google Shape;57;p13"/>
          <p:cNvSpPr txBox="1"/>
          <p:nvPr/>
        </p:nvSpPr>
        <p:spPr>
          <a:xfrm>
            <a:off x="126803" y="17822726"/>
            <a:ext cx="10207699" cy="13003401"/>
          </a:xfrm>
          <a:prstGeom prst="rect">
            <a:avLst/>
          </a:prstGeom>
          <a:noFill/>
          <a:ln>
            <a:noFill/>
          </a:ln>
        </p:spPr>
        <p:txBody>
          <a:bodyPr spcFirstLastPara="1" wrap="square" lIns="91425" tIns="91425" rIns="91425" bIns="91425" anchor="t" anchorCtr="0">
            <a:spAutoFit/>
          </a:bodyPr>
          <a:lstStyle/>
          <a:p>
            <a:r>
              <a:rPr lang="en" sz="6000" b="1" dirty="0"/>
              <a:t>METHODS</a:t>
            </a:r>
          </a:p>
          <a:p>
            <a:pPr marL="685800" indent="-685800" fontAlgn="base">
              <a:buFont typeface="Arial" panose="020B0604020202020204" pitchFamily="34" charset="0"/>
              <a:buChar char="•"/>
            </a:pPr>
            <a:r>
              <a:rPr lang="en-US" sz="4400" dirty="0">
                <a:latin typeface="Arial" panose="020B0604020202020204" pitchFamily="34" charset="0"/>
                <a:cs typeface="Arial" panose="020B0604020202020204" pitchFamily="34" charset="0"/>
              </a:rPr>
              <a:t>Data: American National Election Studies 2020 Time Series Study. </a:t>
            </a:r>
          </a:p>
          <a:p>
            <a:pPr marL="685800" indent="-685800" fontAlgn="base">
              <a:buFont typeface="Arial" panose="020B0604020202020204" pitchFamily="34" charset="0"/>
              <a:buChar char="•"/>
            </a:pPr>
            <a:r>
              <a:rPr lang="en-US" sz="4400" dirty="0">
                <a:latin typeface="Arial" panose="020B0604020202020204" pitchFamily="34" charset="0"/>
                <a:cs typeface="Arial" panose="020B0604020202020204" pitchFamily="34" charset="0"/>
              </a:rPr>
              <a:t>OLS models regressing religious affiliation on confidence in vote count accuracy controlling for voters’ party identification, sex, and the frequency of church attendance. </a:t>
            </a:r>
          </a:p>
          <a:p>
            <a:pPr marL="685800" indent="-685800" fontAlgn="base">
              <a:buFont typeface="Arial" panose="020B0604020202020204" pitchFamily="34" charset="0"/>
              <a:buChar char="•"/>
            </a:pPr>
            <a:r>
              <a:rPr lang="en-US" sz="4400" dirty="0">
                <a:latin typeface="Arial" panose="020B0604020202020204" pitchFamily="34" charset="0"/>
                <a:cs typeface="Arial" panose="020B0604020202020204" pitchFamily="34" charset="0"/>
              </a:rPr>
              <a:t>Voters reported their own religious affiliation and the responses were grouped using the RELTRAD framework. </a:t>
            </a:r>
          </a:p>
          <a:p>
            <a:pPr marL="685800" indent="-685800" fontAlgn="base">
              <a:buFont typeface="Arial" panose="020B0604020202020204" pitchFamily="34" charset="0"/>
              <a:buChar char="•"/>
            </a:pPr>
            <a:r>
              <a:rPr lang="en-US" sz="4400" dirty="0">
                <a:latin typeface="Arial" panose="020B0604020202020204" pitchFamily="34" charset="0"/>
                <a:cs typeface="Arial" panose="020B0604020202020204" pitchFamily="34" charset="0"/>
              </a:rPr>
              <a:t>Voters were asked before the election to report their confidence that their vote would be counted accurately on a scale of 1 to 5 with 5 being complete accuracy.  </a:t>
            </a:r>
          </a:p>
          <a:p>
            <a:endParaRPr b="1" dirty="0"/>
          </a:p>
        </p:txBody>
      </p:sp>
      <p:sp>
        <p:nvSpPr>
          <p:cNvPr id="58" name="Google Shape;58;p13"/>
          <p:cNvSpPr txBox="1"/>
          <p:nvPr/>
        </p:nvSpPr>
        <p:spPr>
          <a:xfrm>
            <a:off x="28526694" y="4678825"/>
            <a:ext cx="11239498" cy="11941700"/>
          </a:xfrm>
          <a:prstGeom prst="rect">
            <a:avLst/>
          </a:prstGeom>
          <a:noFill/>
          <a:ln>
            <a:noFill/>
          </a:ln>
        </p:spPr>
        <p:txBody>
          <a:bodyPr spcFirstLastPara="1" wrap="square" lIns="91425" tIns="91425" rIns="91425" bIns="91425" anchor="t" anchorCtr="0">
            <a:spAutoFit/>
          </a:bodyPr>
          <a:lstStyle/>
          <a:p>
            <a:r>
              <a:rPr lang="en" sz="6000" b="1" dirty="0"/>
              <a:t>FINDINGS</a:t>
            </a:r>
          </a:p>
          <a:p>
            <a:pPr marL="685800" indent="-685800">
              <a:buFont typeface="Arial" panose="020B0604020202020204" pitchFamily="34" charset="0"/>
              <a:buChar char="•"/>
            </a:pPr>
            <a:r>
              <a:rPr lang="en-US" sz="4400" dirty="0">
                <a:solidFill>
                  <a:schemeClr val="dk1"/>
                </a:solidFill>
              </a:rPr>
              <a:t>Neither Evangelical Protestant nor Mainline Protestants voters were  significantly less confident </a:t>
            </a:r>
            <a:r>
              <a:rPr lang="en" sz="4400" dirty="0">
                <a:solidFill>
                  <a:schemeClr val="dk1"/>
                </a:solidFill>
              </a:rPr>
              <a:t>that their vote would be accurately counted. </a:t>
            </a:r>
          </a:p>
          <a:p>
            <a:pPr marL="685800" indent="-685800">
              <a:buFont typeface="Arial" panose="020B0604020202020204" pitchFamily="34" charset="0"/>
              <a:buChar char="•"/>
            </a:pPr>
            <a:r>
              <a:rPr lang="en-US" sz="4400" dirty="0">
                <a:solidFill>
                  <a:schemeClr val="dk1"/>
                </a:solidFill>
              </a:rPr>
              <a:t>Voters in the Other Religion group </a:t>
            </a:r>
            <a:r>
              <a:rPr lang="en" sz="4400" dirty="0">
                <a:solidFill>
                  <a:schemeClr val="dk1"/>
                </a:solidFill>
              </a:rPr>
              <a:t>were more confident than non-relig</a:t>
            </a:r>
            <a:r>
              <a:rPr lang="en-US" sz="4400" dirty="0">
                <a:solidFill>
                  <a:schemeClr val="dk1"/>
                </a:solidFill>
              </a:rPr>
              <a:t>i</a:t>
            </a:r>
            <a:r>
              <a:rPr lang="en" sz="4400" dirty="0">
                <a:solidFill>
                  <a:schemeClr val="dk1"/>
                </a:solidFill>
              </a:rPr>
              <a:t>ous voters that their vote would be counted </a:t>
            </a:r>
            <a:r>
              <a:rPr lang="en-US" sz="4400" dirty="0">
                <a:solidFill>
                  <a:schemeClr val="dk1"/>
                </a:solidFill>
              </a:rPr>
              <a:t>accurately.</a:t>
            </a:r>
            <a:endParaRPr lang="en" sz="4400" dirty="0">
              <a:solidFill>
                <a:schemeClr val="dk1"/>
              </a:solidFill>
            </a:endParaRPr>
          </a:p>
          <a:p>
            <a:pPr marL="685800" indent="-685800">
              <a:buFont typeface="Arial" panose="020B0604020202020204" pitchFamily="34" charset="0"/>
              <a:buChar char="•"/>
            </a:pPr>
            <a:r>
              <a:rPr lang="en" sz="4400" dirty="0">
                <a:solidFill>
                  <a:schemeClr val="dk1"/>
                </a:solidFill>
              </a:rPr>
              <a:t>More frequent church attendance is significantly correlated with confidence in the vote count </a:t>
            </a:r>
            <a:r>
              <a:rPr lang="en-US" sz="4400" dirty="0">
                <a:solidFill>
                  <a:schemeClr val="dk1"/>
                </a:solidFill>
              </a:rPr>
              <a:t>independent of religious affiliation</a:t>
            </a:r>
            <a:r>
              <a:rPr lang="en" sz="4400" dirty="0">
                <a:solidFill>
                  <a:schemeClr val="dk1"/>
                </a:solidFill>
              </a:rPr>
              <a:t>. </a:t>
            </a:r>
          </a:p>
          <a:p>
            <a:pPr marL="685800" indent="-685800">
              <a:buFont typeface="Arial" panose="020B0604020202020204" pitchFamily="34" charset="0"/>
              <a:buChar char="•"/>
            </a:pPr>
            <a:r>
              <a:rPr lang="en" sz="4400" dirty="0">
                <a:solidFill>
                  <a:schemeClr val="dk1"/>
                </a:solidFill>
              </a:rPr>
              <a:t>C</a:t>
            </a:r>
            <a:r>
              <a:rPr lang="en-US" sz="4400" dirty="0">
                <a:solidFill>
                  <a:schemeClr val="dk1"/>
                </a:solidFill>
              </a:rPr>
              <a:t>o</a:t>
            </a:r>
            <a:r>
              <a:rPr lang="en" sz="4400" dirty="0">
                <a:solidFill>
                  <a:schemeClr val="dk1"/>
                </a:solidFill>
              </a:rPr>
              <a:t>mpared to indepe</a:t>
            </a:r>
            <a:r>
              <a:rPr lang="en-US" sz="4400" dirty="0">
                <a:solidFill>
                  <a:schemeClr val="dk1"/>
                </a:solidFill>
              </a:rPr>
              <a:t>n</a:t>
            </a:r>
            <a:r>
              <a:rPr lang="en" sz="4400" dirty="0">
                <a:solidFill>
                  <a:schemeClr val="dk1"/>
                </a:solidFill>
              </a:rPr>
              <a:t>dent</a:t>
            </a:r>
            <a:r>
              <a:rPr lang="en-US" sz="4400" dirty="0">
                <a:solidFill>
                  <a:schemeClr val="dk1"/>
                </a:solidFill>
              </a:rPr>
              <a:t>s, strong and independent Democrats were more confident, while strong and independent Republicans were less confident. </a:t>
            </a:r>
            <a:endParaRPr lang="en" sz="4400" dirty="0">
              <a:solidFill>
                <a:schemeClr val="dk1"/>
              </a:solidFill>
            </a:endParaRPr>
          </a:p>
        </p:txBody>
      </p:sp>
      <p:sp>
        <p:nvSpPr>
          <p:cNvPr id="59" name="Google Shape;59;p13"/>
          <p:cNvSpPr txBox="1"/>
          <p:nvPr/>
        </p:nvSpPr>
        <p:spPr>
          <a:xfrm>
            <a:off x="28563682" y="16677592"/>
            <a:ext cx="11274649" cy="13973026"/>
          </a:xfrm>
          <a:prstGeom prst="rect">
            <a:avLst/>
          </a:prstGeom>
          <a:noFill/>
          <a:ln>
            <a:noFill/>
          </a:ln>
        </p:spPr>
        <p:txBody>
          <a:bodyPr spcFirstLastPara="1" wrap="square" lIns="91425" tIns="91425" rIns="91425" bIns="91425" anchor="t" anchorCtr="0">
            <a:spAutoFit/>
          </a:bodyPr>
          <a:lstStyle/>
          <a:p>
            <a:r>
              <a:rPr lang="en" sz="6000" b="1" dirty="0"/>
              <a:t>DISCUSSION</a:t>
            </a:r>
          </a:p>
          <a:p>
            <a:r>
              <a:rPr lang="en-US" sz="4400" dirty="0">
                <a:latin typeface="Arial" panose="020B0604020202020204" pitchFamily="34" charset="0"/>
              </a:rPr>
              <a:t>It could be that familiarity with and confidence in religious institutions correlates with confidence in governmental institutions.</a:t>
            </a:r>
          </a:p>
          <a:p>
            <a:endParaRPr lang="en-US" sz="4400" dirty="0"/>
          </a:p>
          <a:p>
            <a:r>
              <a:rPr lang="en-US" sz="4400" dirty="0">
                <a:latin typeface="Arial" panose="020B0604020202020204" pitchFamily="34" charset="0"/>
              </a:rPr>
              <a:t>Those involved in religious communities are also often involved civically, so voters who attend religious services more frequently are likely more civically involved as well, leading to increased confidence in local election procedures.</a:t>
            </a:r>
          </a:p>
          <a:p>
            <a:r>
              <a:rPr lang="en-US" sz="4400" dirty="0">
                <a:latin typeface="Arial" panose="020B0604020202020204" pitchFamily="34" charset="0"/>
              </a:rPr>
              <a:t> </a:t>
            </a:r>
            <a:br>
              <a:rPr lang="en-US" sz="4400" dirty="0">
                <a:latin typeface="Arial" panose="020B0604020202020204" pitchFamily="34" charset="0"/>
              </a:rPr>
            </a:br>
            <a:r>
              <a:rPr lang="en-US" sz="4400" dirty="0">
                <a:latin typeface="Arial" panose="020B0604020202020204" pitchFamily="34" charset="0"/>
              </a:rPr>
              <a:t>It is important to note that this data was gathered before the election. Further research could focus on confidence levels after the election and whether religious affiliation is significant after increased partisan signaling about the accuracy of the election results. </a:t>
            </a:r>
          </a:p>
          <a:p>
            <a:endParaRPr lang="en" sz="4400" b="1" dirty="0"/>
          </a:p>
        </p:txBody>
      </p:sp>
      <p:sp>
        <p:nvSpPr>
          <p:cNvPr id="2" name="TextBox 1">
            <a:extLst>
              <a:ext uri="{FF2B5EF4-FFF2-40B4-BE49-F238E27FC236}">
                <a16:creationId xmlns:a16="http://schemas.microsoft.com/office/drawing/2014/main" id="{C8C6571A-1DE9-4E25-83DA-E04FC62C556F}"/>
              </a:ext>
            </a:extLst>
          </p:cNvPr>
          <p:cNvSpPr txBox="1"/>
          <p:nvPr/>
        </p:nvSpPr>
        <p:spPr>
          <a:xfrm>
            <a:off x="8630313" y="984530"/>
            <a:ext cx="22954773" cy="2031325"/>
          </a:xfrm>
          <a:prstGeom prst="rect">
            <a:avLst/>
          </a:prstGeom>
          <a:noFill/>
        </p:spPr>
        <p:txBody>
          <a:bodyPr wrap="square" rtlCol="0">
            <a:spAutoFit/>
          </a:bodyPr>
          <a:lstStyle/>
          <a:p>
            <a:pPr lvl="0" algn="ctr"/>
            <a:r>
              <a:rPr lang="en-US" sz="6600" b="1" dirty="0">
                <a:solidFill>
                  <a:schemeClr val="bg1"/>
                </a:solidFill>
              </a:rPr>
              <a:t>Religious Affiliation and Confidence in the 2020 Election</a:t>
            </a:r>
          </a:p>
          <a:p>
            <a:pPr lvl="0" algn="ctr"/>
            <a:r>
              <a:rPr lang="en-US" sz="6000" dirty="0">
                <a:solidFill>
                  <a:schemeClr val="bg1"/>
                </a:solidFill>
              </a:rPr>
              <a:t>Jessica Dofelmire &amp; Jacob Lunt | Dr. Kelly D Patterson</a:t>
            </a:r>
          </a:p>
        </p:txBody>
      </p:sp>
      <p:cxnSp>
        <p:nvCxnSpPr>
          <p:cNvPr id="5" name="Straight Connector 4">
            <a:extLst>
              <a:ext uri="{FF2B5EF4-FFF2-40B4-BE49-F238E27FC236}">
                <a16:creationId xmlns:a16="http://schemas.microsoft.com/office/drawing/2014/main" id="{DB735F02-A182-4D7F-BC3D-297744EF0C3C}"/>
              </a:ext>
            </a:extLst>
          </p:cNvPr>
          <p:cNvCxnSpPr>
            <a:cxnSpLocks/>
          </p:cNvCxnSpPr>
          <p:nvPr/>
        </p:nvCxnSpPr>
        <p:spPr>
          <a:xfrm flipH="1">
            <a:off x="28162304" y="4152910"/>
            <a:ext cx="64496" cy="2602229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 name="Straight Connector 10">
            <a:extLst>
              <a:ext uri="{FF2B5EF4-FFF2-40B4-BE49-F238E27FC236}">
                <a16:creationId xmlns:a16="http://schemas.microsoft.com/office/drawing/2014/main" id="{C80D4BA2-E29D-41E0-8F28-D9AD6974145C}"/>
              </a:ext>
            </a:extLst>
          </p:cNvPr>
          <p:cNvCxnSpPr/>
          <p:nvPr/>
        </p:nvCxnSpPr>
        <p:spPr>
          <a:xfrm>
            <a:off x="10313478" y="4207355"/>
            <a:ext cx="0" cy="25927914"/>
          </a:xfrm>
          <a:prstGeom prst="line">
            <a:avLst/>
          </a:prstGeom>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EEB4A8FD-C0C1-46A3-9F5E-7FC831A26D06}"/>
              </a:ext>
            </a:extLst>
          </p:cNvPr>
          <p:cNvSpPr txBox="1"/>
          <p:nvPr/>
        </p:nvSpPr>
        <p:spPr>
          <a:xfrm>
            <a:off x="10390122" y="15930220"/>
            <a:ext cx="17811189" cy="1569660"/>
          </a:xfrm>
          <a:prstGeom prst="rect">
            <a:avLst/>
          </a:prstGeom>
          <a:noFill/>
        </p:spPr>
        <p:txBody>
          <a:bodyPr wrap="square" rtlCol="0">
            <a:spAutoFit/>
          </a:bodyPr>
          <a:lstStyle/>
          <a:p>
            <a:r>
              <a:rPr lang="en-US" sz="3200" dirty="0"/>
              <a:t>Figure 1 illustrates that compared to independents, Republicans are less confident than Democrats that their vote would be counted accurately. It also shows that only Jews and voters in the Other Religion group were significantly more confident than non-religious voters. </a:t>
            </a:r>
          </a:p>
        </p:txBody>
      </p:sp>
      <p:sp>
        <p:nvSpPr>
          <p:cNvPr id="6" name="TextBox 5">
            <a:extLst>
              <a:ext uri="{FF2B5EF4-FFF2-40B4-BE49-F238E27FC236}">
                <a16:creationId xmlns:a16="http://schemas.microsoft.com/office/drawing/2014/main" id="{CE159BB5-B256-41DC-82FC-A2C26C14C994}"/>
              </a:ext>
            </a:extLst>
          </p:cNvPr>
          <p:cNvSpPr txBox="1"/>
          <p:nvPr/>
        </p:nvSpPr>
        <p:spPr>
          <a:xfrm>
            <a:off x="10453531" y="28923457"/>
            <a:ext cx="18042617" cy="1077218"/>
          </a:xfrm>
          <a:prstGeom prst="rect">
            <a:avLst/>
          </a:prstGeom>
          <a:noFill/>
        </p:spPr>
        <p:txBody>
          <a:bodyPr wrap="square" rtlCol="0">
            <a:spAutoFit/>
          </a:bodyPr>
          <a:lstStyle/>
          <a:p>
            <a:r>
              <a:rPr lang="en-US" sz="3200" dirty="0"/>
              <a:t>Figure 2 shows the predicted confidence of voters based on the frequency of their church attendance. Interestingly, religious affiliation and frequency of church attendance do not interact. </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C4CC964AD4264094E88BB89AD39DE1" ma:contentTypeVersion="8" ma:contentTypeDescription="Create a new document." ma:contentTypeScope="" ma:versionID="bc980d999df61f0e2c6b21f31faa7e4d">
  <xsd:schema xmlns:xsd="http://www.w3.org/2001/XMLSchema" xmlns:xs="http://www.w3.org/2001/XMLSchema" xmlns:p="http://schemas.microsoft.com/office/2006/metadata/properties" xmlns:ns3="f0766dcf-f531-450f-a902-3d6b2b16dc1d" targetNamespace="http://schemas.microsoft.com/office/2006/metadata/properties" ma:root="true" ma:fieldsID="85746e7ea490ccf0209f22ec46d3c211" ns3:_="">
    <xsd:import namespace="f0766dcf-f531-450f-a902-3d6b2b16dc1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66dcf-f531-450f-a902-3d6b2b16dc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F87FFD-7434-4C9A-835A-15CBE64D670C}">
  <ds:schemaRefs>
    <ds:schemaRef ds:uri="http://schemas.microsoft.com/sharepoint/v3/contenttype/forms"/>
  </ds:schemaRefs>
</ds:datastoreItem>
</file>

<file path=customXml/itemProps2.xml><?xml version="1.0" encoding="utf-8"?>
<ds:datastoreItem xmlns:ds="http://schemas.openxmlformats.org/officeDocument/2006/customXml" ds:itemID="{7568067D-3C67-4668-AB30-8C9480D070FB}">
  <ds:schemaRefs>
    <ds:schemaRef ds:uri="http://purl.org/dc/dcmitype/"/>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f0766dcf-f531-450f-a902-3d6b2b16dc1d"/>
    <ds:schemaRef ds:uri="http://www.w3.org/XML/1998/namespace"/>
  </ds:schemaRefs>
</ds:datastoreItem>
</file>

<file path=customXml/itemProps3.xml><?xml version="1.0" encoding="utf-8"?>
<ds:datastoreItem xmlns:ds="http://schemas.openxmlformats.org/officeDocument/2006/customXml" ds:itemID="{42A7D47C-6B30-4027-8810-CD3DE1F16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766dcf-f531-450f-a902-3d6b2b16dc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420</TotalTime>
  <Words>432</Words>
  <Application>Microsoft Office PowerPoint</Application>
  <PresentationFormat>Custom</PresentationFormat>
  <Paragraphs>25</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Dofelmire</dc:creator>
  <cp:lastModifiedBy>Jessica Dofelmire</cp:lastModifiedBy>
  <cp:revision>37</cp:revision>
  <dcterms:modified xsi:type="dcterms:W3CDTF">2021-11-22T18:53:00Z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0x010100A8C4CC964AD4264094E88BB89AD39DE1</vt:lpwstr>
  </property>
</Properties>
</file>